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8" r:id="rId4"/>
    <p:sldMasterId id="2147483671" r:id="rId5"/>
    <p:sldMasterId id="2147483676" r:id="rId6"/>
    <p:sldMasterId id="2147483679" r:id="rId7"/>
    <p:sldMasterId id="2147483681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5" r:id="rId15"/>
    <p:sldId id="267" r:id="rId16"/>
    <p:sldId id="268" r:id="rId17"/>
    <p:sldId id="270" r:id="rId18"/>
    <p:sldId id="271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RIOSS\Documents\Plan%20de%20Acci&#243;n\2019\Regionales\Seguimientos\4to%20Trimestre\Evaluaciones\Regionales%20Estadistic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RIOSS\Documents\Plan%20de%20Acci&#243;n\2019\Regionales\Seguimientos\4to%20Trimestre\Evaluaciones\Regionales%20Estadistic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RIOSS\Documents\Plan%20de%20Acci&#243;n\2019\Regionales\Seguimientos\4to%20Trimestre\Evaluaciones\Regionales%20Estadistic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solidFill>
            <a:srgbClr val="0070C0"/>
          </a:solidFill>
        </a:ln>
      </c:spPr>
    </c:sideWall>
    <c:backWall>
      <c:thickness val="0"/>
      <c:spPr>
        <a:ln>
          <a:solidFill>
            <a:srgbClr val="0070C0"/>
          </a:solidFill>
        </a:ln>
      </c:spPr>
    </c:backWall>
    <c:plotArea>
      <c:layout>
        <c:manualLayout>
          <c:layoutTarget val="inner"/>
          <c:xMode val="edge"/>
          <c:yMode val="edge"/>
          <c:x val="4.8351249572064367E-2"/>
          <c:y val="6.2247503759538941E-2"/>
          <c:w val="0.7823231556353506"/>
          <c:h val="0.805152455829876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'Tri (1)'!$U$36</c:f>
              <c:strCache>
                <c:ptCount val="1"/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810974866531777E-2"/>
                  <c:y val="-0.26865671641791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2B-435A-AAE9-C3597395FDE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736477199159042E-3"/>
                  <c:y val="-0.18475801144325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2B-435A-AAE9-C3597395FDE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745075152361723E-3"/>
                  <c:y val="-0.20246858523215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2B-435A-AAE9-C3597395FDE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86040763738068E-3"/>
                  <c:y val="-0.20465132123971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2B-435A-AAE9-C3597395FDE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179625784929979E-3"/>
                  <c:y val="-0.23011172276031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2B-435A-AAE9-C3597395FDE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3146480930466927E-3"/>
                  <c:y val="-0.20912518678528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2B-435A-AAE9-C3597395FDE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1878378507668319E-3"/>
                  <c:y val="-0.14624671916010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A2B-435A-AAE9-C3597395FD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(1)'!$V$36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A2B-435A-AAE9-C3597395FDE3}"/>
            </c:ext>
          </c:extLst>
        </c:ser>
        <c:ser>
          <c:idx val="1"/>
          <c:order val="1"/>
          <c:tx>
            <c:strRef>
              <c:f>'Tri (1)'!$U$37</c:f>
              <c:strCache>
                <c:ptCount val="1"/>
                <c:pt idx="0">
                  <c:v>VIEJO CALDAS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(1)'!$V$37</c:f>
              <c:numCache>
                <c:formatCode>0.00%</c:formatCode>
                <c:ptCount val="1"/>
                <c:pt idx="0">
                  <c:v>0.93989999999999996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A2B-435A-AAE9-C3597395FDE3}"/>
            </c:ext>
          </c:extLst>
        </c:ser>
        <c:ser>
          <c:idx val="2"/>
          <c:order val="2"/>
          <c:tx>
            <c:strRef>
              <c:f>'Tri (1)'!$U$38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(1)'!$V$38</c:f>
              <c:numCache>
                <c:formatCode>0.00%</c:formatCode>
                <c:ptCount val="1"/>
                <c:pt idx="0">
                  <c:v>0.95979999999999999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A2B-435A-AAE9-C3597395FDE3}"/>
            </c:ext>
          </c:extLst>
        </c:ser>
        <c:ser>
          <c:idx val="3"/>
          <c:order val="3"/>
          <c:tx>
            <c:strRef>
              <c:f>'Tri (1)'!$U$39</c:f>
              <c:strCache>
                <c:ptCount val="1"/>
                <c:pt idx="0">
                  <c:v>NOROESTE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(1)'!$V$39</c:f>
              <c:numCache>
                <c:formatCode>0.00%</c:formatCode>
                <c:ptCount val="1"/>
                <c:pt idx="0">
                  <c:v>0.995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2B-435A-AAE9-C3597395FDE3}"/>
            </c:ext>
          </c:extLst>
        </c:ser>
        <c:ser>
          <c:idx val="4"/>
          <c:order val="4"/>
          <c:tx>
            <c:strRef>
              <c:f>'Tri (1)'!$U$40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(1)'!$V$40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A2B-435A-AAE9-C3597395FDE3}"/>
            </c:ext>
          </c:extLst>
        </c:ser>
        <c:ser>
          <c:idx val="5"/>
          <c:order val="5"/>
          <c:tx>
            <c:strRef>
              <c:f>'Tri (1)'!$U$41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(1)'!$V$41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A2B-435A-AAE9-C3597395FDE3}"/>
            </c:ext>
          </c:extLst>
        </c:ser>
        <c:ser>
          <c:idx val="6"/>
          <c:order val="6"/>
          <c:tx>
            <c:strRef>
              <c:f>'Tri (1)'!$U$42</c:f>
              <c:strCache>
                <c:ptCount val="1"/>
                <c:pt idx="0">
                  <c:v>CENTRAL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(1)'!$V$42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A2B-435A-AAE9-C3597395F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9064552"/>
        <c:axId val="499064944"/>
        <c:axId val="0"/>
      </c:bar3DChart>
      <c:catAx>
        <c:axId val="49906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9064944"/>
        <c:crosses val="autoZero"/>
        <c:auto val="1"/>
        <c:lblAlgn val="ctr"/>
        <c:lblOffset val="100"/>
        <c:noMultiLvlLbl val="0"/>
      </c:catAx>
      <c:valAx>
        <c:axId val="499064944"/>
        <c:scaling>
          <c:orientation val="minMax"/>
        </c:scaling>
        <c:delete val="0"/>
        <c:axPos val="l"/>
        <c:majorGridlines>
          <c:spPr>
            <a:ln w="15875">
              <a:solidFill>
                <a:srgbClr val="0041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99064552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80453266521262412"/>
          <c:y val="0.20924462565591739"/>
          <c:w val="0.1922818173497616"/>
          <c:h val="0.4559247531780947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gency FB" panose="020B0503020202020204" pitchFamily="34" charset="0"/>
        </a:defRPr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solidFill>
            <a:srgbClr val="0070C0"/>
          </a:solidFill>
        </a:ln>
      </c:spPr>
    </c:sideWall>
    <c:backWall>
      <c:thickness val="0"/>
      <c:spPr>
        <a:ln>
          <a:solidFill>
            <a:srgbClr val="0070C0"/>
          </a:solidFill>
        </a:ln>
      </c:spPr>
    </c:backWall>
    <c:plotArea>
      <c:layout>
        <c:manualLayout>
          <c:layoutTarget val="inner"/>
          <c:xMode val="edge"/>
          <c:yMode val="edge"/>
          <c:x val="8.4691883469848545E-2"/>
          <c:y val="8.2732720498366677E-2"/>
          <c:w val="0.72219505679722185"/>
          <c:h val="0.797371500951844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'Tri (1)'!$U$53</c:f>
              <c:strCache>
                <c:ptCount val="1"/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810974866531777E-2"/>
                  <c:y val="-0.26865671641791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52-49C8-BCCB-7E0DDEF53E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424446944131982E-3"/>
                  <c:y val="-0.1650923280607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52-49C8-BCCB-7E0DDEF53E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976752905886766E-3"/>
                  <c:y val="-5.300939152517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52-49C8-BCCB-7E0DDEF53EC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554555680539929E-3"/>
                  <c:y val="-3.159330747373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52-49C8-BCCB-7E0DDEF53EC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875665541807204E-2"/>
                  <c:y val="-2.1655478905844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752-49C8-BCCB-7E0DDEF53EC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6609673790775457E-3"/>
                  <c:y val="-4.000030969580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752-49C8-BCCB-7E0DDEF53EC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258717660292463E-3"/>
                  <c:y val="-0.20524376930759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752-49C8-BCCB-7E0DDEF53E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(1)'!$V$53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52-49C8-BCCB-7E0DDEF53EC5}"/>
            </c:ext>
          </c:extLst>
        </c:ser>
        <c:ser>
          <c:idx val="1"/>
          <c:order val="1"/>
          <c:tx>
            <c:strRef>
              <c:f>'Tri (1)'!$U$54</c:f>
              <c:strCache>
                <c:ptCount val="1"/>
                <c:pt idx="0">
                  <c:v>CENTRAL</c:v>
                </c:pt>
              </c:strCache>
            </c:strRef>
          </c:tx>
          <c:invertIfNegative val="0"/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(1)'!$V$54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752-49C8-BCCB-7E0DDEF53EC5}"/>
            </c:ext>
          </c:extLst>
        </c:ser>
        <c:ser>
          <c:idx val="2"/>
          <c:order val="2"/>
          <c:tx>
            <c:strRef>
              <c:f>'Tri (1)'!$U$55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(1)'!$V$55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752-49C8-BCCB-7E0DDEF53EC5}"/>
            </c:ext>
          </c:extLst>
        </c:ser>
        <c:ser>
          <c:idx val="3"/>
          <c:order val="3"/>
          <c:tx>
            <c:strRef>
              <c:f>'Tri (1)'!$U$56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(1)'!$V$56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752-49C8-BCCB-7E0DDEF53EC5}"/>
            </c:ext>
          </c:extLst>
        </c:ser>
        <c:ser>
          <c:idx val="4"/>
          <c:order val="4"/>
          <c:tx>
            <c:strRef>
              <c:f>'Tri (1)'!$U$57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(1)'!$V$57</c:f>
              <c:numCache>
                <c:formatCode>0.0%</c:formatCode>
                <c:ptCount val="1"/>
                <c:pt idx="0">
                  <c:v>4.02E-2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752-49C8-BCCB-7E0DDEF53EC5}"/>
            </c:ext>
          </c:extLst>
        </c:ser>
        <c:ser>
          <c:idx val="5"/>
          <c:order val="5"/>
          <c:tx>
            <c:strRef>
              <c:f>'Tri (1)'!$U$58</c:f>
              <c:strCache>
                <c:ptCount val="1"/>
                <c:pt idx="0">
                  <c:v>NOROESTE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(1)'!$V$58</c:f>
              <c:numCache>
                <c:formatCode>0.0%</c:formatCode>
                <c:ptCount val="1"/>
                <c:pt idx="0">
                  <c:v>4.4999999999999997E-3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752-49C8-BCCB-7E0DDEF53EC5}"/>
            </c:ext>
          </c:extLst>
        </c:ser>
        <c:ser>
          <c:idx val="6"/>
          <c:order val="6"/>
          <c:tx>
            <c:strRef>
              <c:f>'Tri (1)'!$U$59</c:f>
              <c:strCache>
                <c:ptCount val="1"/>
                <c:pt idx="0">
                  <c:v>VIEJO CALDAS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(1)'!$V$59</c:f>
              <c:numCache>
                <c:formatCode>0.0%</c:formatCode>
                <c:ptCount val="1"/>
                <c:pt idx="0">
                  <c:v>6.0100000000000001E-2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752-49C8-BCCB-7E0DDEF53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351280"/>
        <c:axId val="104351672"/>
        <c:axId val="0"/>
      </c:bar3DChart>
      <c:catAx>
        <c:axId val="10435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351672"/>
        <c:crosses val="autoZero"/>
        <c:auto val="1"/>
        <c:lblAlgn val="ctr"/>
        <c:lblOffset val="100"/>
        <c:noMultiLvlLbl val="0"/>
      </c:catAx>
      <c:valAx>
        <c:axId val="104351672"/>
        <c:scaling>
          <c:orientation val="minMax"/>
        </c:scaling>
        <c:delete val="0"/>
        <c:axPos val="l"/>
        <c:majorGridlines>
          <c:spPr>
            <a:ln w="15875">
              <a:solidFill>
                <a:srgbClr val="0041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4351280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8742776283763871"/>
          <c:y val="0.1504362930644958"/>
          <c:w val="0.20444470363507528"/>
          <c:h val="0.588791564506929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gency FB" panose="020B0503020202020204" pitchFamily="34" charset="0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solidFill>
            <a:srgbClr val="0070C0"/>
          </a:solidFill>
        </a:ln>
      </c:spPr>
    </c:sideWall>
    <c:backWall>
      <c:thickness val="0"/>
      <c:spPr>
        <a:ln>
          <a:solidFill>
            <a:srgbClr val="0070C0"/>
          </a:solidFill>
        </a:ln>
      </c:spPr>
    </c:backWall>
    <c:plotArea>
      <c:layout>
        <c:manualLayout>
          <c:layoutTarget val="inner"/>
          <c:xMode val="edge"/>
          <c:yMode val="edge"/>
          <c:x val="6.4494081097005732E-2"/>
          <c:y val="0.17043073895918653"/>
          <c:w val="0.72219505679722185"/>
          <c:h val="0.605302229012418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'Tri (1)'!$U$76</c:f>
              <c:strCache>
                <c:ptCount val="1"/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810974866531777E-2"/>
                  <c:y val="-0.26865671641791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0-54D6-4856-88DD-FD9189721E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424446944131982E-3"/>
                  <c:y val="-0.1650923280607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1-54D6-4856-88DD-FD9189721EC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976752905886766E-3"/>
                  <c:y val="-5.300939152517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2-54D6-4856-88DD-FD9189721EC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554555680539929E-3"/>
                  <c:y val="-3.159330747373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3-54D6-4856-88DD-FD9189721EC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875665541807204E-2"/>
                  <c:y val="-2.1655478905844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4-54D6-4856-88DD-FD9189721EC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6609673790775457E-3"/>
                  <c:y val="-4.000030969580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5-54D6-4856-88DD-FD9189721EC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258717660292463E-3"/>
                  <c:y val="-0.20524376930759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06-54D6-4856-88DD-FD9189721E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(1)'!$V$76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7-54D6-4856-88DD-FD9189721ECE}"/>
            </c:ext>
          </c:extLst>
        </c:ser>
        <c:ser>
          <c:idx val="1"/>
          <c:order val="1"/>
          <c:tx>
            <c:strRef>
              <c:f>'Tri (1)'!$U$77</c:f>
              <c:strCache>
                <c:ptCount val="1"/>
                <c:pt idx="0">
                  <c:v>VIEJO CALDAS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(1)'!$V$77</c:f>
              <c:numCache>
                <c:formatCode>0.00%</c:formatCode>
                <c:ptCount val="1"/>
                <c:pt idx="0">
                  <c:v>0.96829999999999994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D6-4856-88DD-FD9189721ECE}"/>
            </c:ext>
          </c:extLst>
        </c:ser>
        <c:ser>
          <c:idx val="2"/>
          <c:order val="2"/>
          <c:tx>
            <c:strRef>
              <c:f>'Tri (1)'!$U$78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(1)'!$V$78</c:f>
              <c:numCache>
                <c:formatCode>0.00%</c:formatCode>
                <c:ptCount val="1"/>
                <c:pt idx="0">
                  <c:v>0.98120000000000007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4D6-4856-88DD-FD9189721ECE}"/>
            </c:ext>
          </c:extLst>
        </c:ser>
        <c:ser>
          <c:idx val="3"/>
          <c:order val="3"/>
          <c:tx>
            <c:strRef>
              <c:f>'Tri (1)'!$U$79</c:f>
              <c:strCache>
                <c:ptCount val="1"/>
                <c:pt idx="0">
                  <c:v>NOROESTE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(1)'!$V$79</c:f>
              <c:numCache>
                <c:formatCode>0.00%</c:formatCode>
                <c:ptCount val="1"/>
                <c:pt idx="0">
                  <c:v>0.99740000000000006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4D6-4856-88DD-FD9189721ECE}"/>
            </c:ext>
          </c:extLst>
        </c:ser>
        <c:ser>
          <c:idx val="4"/>
          <c:order val="4"/>
          <c:tx>
            <c:strRef>
              <c:f>'Tri (1)'!$U$80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(1)'!$V$80</c:f>
              <c:numCache>
                <c:formatCode>0.00%</c:formatCode>
                <c:ptCount val="1"/>
                <c:pt idx="0">
                  <c:v>0.99734999999999996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4D6-4856-88DD-FD9189721ECE}"/>
            </c:ext>
          </c:extLst>
        </c:ser>
        <c:ser>
          <c:idx val="5"/>
          <c:order val="5"/>
          <c:tx>
            <c:strRef>
              <c:f>'Tri (1)'!$U$81</c:f>
              <c:strCache>
                <c:ptCount val="1"/>
                <c:pt idx="0">
                  <c:v>CENTRAL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(1)'!$V$81</c:f>
              <c:numCache>
                <c:formatCode>0.00%</c:formatCode>
                <c:ptCount val="1"/>
                <c:pt idx="0">
                  <c:v>0.99990000000000001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4D6-4856-88DD-FD9189721ECE}"/>
            </c:ext>
          </c:extLst>
        </c:ser>
        <c:ser>
          <c:idx val="6"/>
          <c:order val="6"/>
          <c:tx>
            <c:strRef>
              <c:f>'Tri (1)'!$U$82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(1)'!$V$82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4D6-4856-88DD-FD918972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297712"/>
        <c:axId val="505298104"/>
        <c:axId val="0"/>
        <c:extLst xmlns:c16r2="http://schemas.microsoft.com/office/drawing/2015/06/chart"/>
      </c:bar3DChart>
      <c:catAx>
        <c:axId val="50529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5298104"/>
        <c:crosses val="autoZero"/>
        <c:auto val="1"/>
        <c:lblAlgn val="ctr"/>
        <c:lblOffset val="100"/>
        <c:noMultiLvlLbl val="0"/>
      </c:catAx>
      <c:valAx>
        <c:axId val="505298104"/>
        <c:scaling>
          <c:orientation val="minMax"/>
        </c:scaling>
        <c:delete val="0"/>
        <c:axPos val="l"/>
        <c:majorGridlines>
          <c:spPr>
            <a:ln w="15875">
              <a:solidFill>
                <a:srgbClr val="0041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05297712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6656798852524388"/>
          <c:y val="0.16208455460577156"/>
          <c:w val="0.23230977080245921"/>
          <c:h val="0.4003019481719714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gency FB" panose="020B0503020202020204" pitchFamily="34" charset="0"/>
        </a:defRPr>
      </a:pPr>
      <a:endParaRPr lang="es-CO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FEC3-FCB7-4AA1-A112-A6F769736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32A-FA45-41B3-960B-E77937F323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3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4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>
                <a:solidFill>
                  <a:prstClr val="black"/>
                </a:solidFill>
              </a:rPr>
              <a:pPr/>
              <a:t>1/30/2020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>
                <a:solidFill>
                  <a:prstClr val="black"/>
                </a:solidFill>
              </a:rPr>
              <a:pPr/>
              <a:t>1/30/2020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C2830-BC2E-4172-BCEB-0463D8889DA6}" type="datetimeFigureOut">
              <a:rPr lang="en-US">
                <a:solidFill>
                  <a:prstClr val="black"/>
                </a:solidFill>
              </a:rPr>
              <a:pPr/>
              <a:t>1/30/2020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1DE80-C10D-47E0-8701-671CEF3E3BD1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5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2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46DF-8012-432D-8417-390BEFEDE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559-210F-4736-909A-1D08AE1EA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4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8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>
                <a:solidFill>
                  <a:prstClr val="black"/>
                </a:solidFill>
              </a:rPr>
              <a:pPr/>
              <a:t>1/30/2020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>
                <a:solidFill>
                  <a:prstClr val="black"/>
                </a:solidFill>
              </a:rPr>
              <a:pPr/>
              <a:t>1/30/2020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9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heme" Target="../theme/them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EC3-FCB7-4AA1-A112-A6F769736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2A-FA45-41B3-960B-E77937F323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6DF-8012-432D-8417-390BEFEDE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559-210F-4736-909A-1D08AE1EA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741" y="118753"/>
            <a:ext cx="1674035" cy="5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4E4F-1F0C-44C6-A520-DBF303521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6643-8A3E-4348-9E01-0B40033D1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3"/>
            <a:ext cx="12212533" cy="686955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6321668" y="153347"/>
            <a:ext cx="5571847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68593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87"/>
          <a:stretch/>
        </p:blipFill>
        <p:spPr>
          <a:xfrm>
            <a:off x="0" y="0"/>
            <a:ext cx="5158854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0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2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0"/>
            <a:ext cx="42037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6" y="4260640"/>
            <a:ext cx="2689847" cy="25973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01" y="0"/>
            <a:ext cx="4258299" cy="42593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32" y="4260640"/>
            <a:ext cx="1831467" cy="25973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25" y="4261972"/>
            <a:ext cx="3096250" cy="2596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360"/>
          <a:stretch/>
        </p:blipFill>
        <p:spPr>
          <a:xfrm>
            <a:off x="0" y="0"/>
            <a:ext cx="5076967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0"/>
            <a:ext cx="91821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99" r="54442" b="-199"/>
          <a:stretch/>
        </p:blipFill>
        <p:spPr>
          <a:xfrm>
            <a:off x="245659" y="0"/>
            <a:ext cx="5117911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06103" y="4849111"/>
            <a:ext cx="43144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JEFE OFICINA ASESORA DE PLANEACIÓN </a:t>
            </a:r>
          </a:p>
          <a:p>
            <a:pPr algn="ctr"/>
            <a:r>
              <a:rPr lang="es-CO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JUAN MANUEL RIAÑO </a:t>
            </a:r>
            <a:r>
              <a:rPr lang="es-CO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VARGAS</a:t>
            </a:r>
            <a:endParaRPr lang="es-CO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78123" y="1755956"/>
            <a:ext cx="65703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9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SEGUIMIENTO PLAN DE ACCIÓN DIRECCIONES </a:t>
            </a:r>
            <a:r>
              <a:rPr lang="es-CO" sz="39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REGIONALES</a:t>
            </a:r>
            <a:endParaRPr lang="es-CO" sz="3900" b="1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03235" y="3648782"/>
            <a:ext cx="284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2019</a:t>
            </a:r>
            <a:r>
              <a:rPr lang="es-CO" sz="2600" dirty="0">
                <a:solidFill>
                  <a:prstClr val="white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8881" y="2629525"/>
            <a:ext cx="564828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 BONNIE" panose="02000000000000000000" pitchFamily="2" charset="0"/>
              </a:rPr>
              <a:t>PLAN DE ACCIÓN </a:t>
            </a:r>
          </a:p>
        </p:txBody>
      </p:sp>
    </p:spTree>
    <p:extLst>
      <p:ext uri="{BB962C8B-B14F-4D97-AF65-F5344CB8AC3E}">
        <p14:creationId xmlns:p14="http://schemas.microsoft.com/office/powerpoint/2010/main" val="7101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872146" y="292563"/>
            <a:ext cx="6503867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CONCLUSIONES</a:t>
            </a:r>
            <a:endParaRPr lang="es-CO" sz="2800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7 Rectángulo"/>
          <p:cNvSpPr/>
          <p:nvPr/>
        </p:nvSpPr>
        <p:spPr>
          <a:xfrm>
            <a:off x="2472754" y="1338347"/>
            <a:ext cx="888394" cy="894431"/>
          </a:xfrm>
          <a:prstGeom prst="rect">
            <a:avLst/>
          </a:prstGeom>
          <a:solidFill>
            <a:srgbClr val="0A3F5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/>
          <p:cNvSpPr/>
          <p:nvPr/>
        </p:nvSpPr>
        <p:spPr>
          <a:xfrm>
            <a:off x="3119133" y="1444890"/>
            <a:ext cx="6224801" cy="58460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ES_tradnl" sz="1600" dirty="0">
                <a:latin typeface="Agency FB" panose="020B0503020202020204" pitchFamily="34" charset="0"/>
              </a:rPr>
              <a:t>Se lidera un total de </a:t>
            </a:r>
            <a:r>
              <a:rPr lang="es-ES_tradnl" sz="1600" b="1" dirty="0">
                <a:latin typeface="Agency FB" panose="020B0503020202020204" pitchFamily="34" charset="0"/>
              </a:rPr>
              <a:t>358</a:t>
            </a:r>
            <a:r>
              <a:rPr lang="es-ES_tradnl" sz="1600" dirty="0">
                <a:latin typeface="Agency FB" panose="020B0503020202020204" pitchFamily="34" charset="0"/>
              </a:rPr>
              <a:t> productos alineados a </a:t>
            </a:r>
            <a:r>
              <a:rPr lang="es-ES_tradnl" sz="1600" b="1" dirty="0">
                <a:latin typeface="Agency FB" panose="020B0503020202020204" pitchFamily="34" charset="0"/>
              </a:rPr>
              <a:t>655</a:t>
            </a:r>
            <a:r>
              <a:rPr lang="es-ES_tradnl" sz="1600" dirty="0">
                <a:latin typeface="Agency FB" panose="020B0503020202020204" pitchFamily="34" charset="0"/>
              </a:rPr>
              <a:t> actividades, las cuales hacen parte del Plan de Direccionamiento Estratégico “Humanizando y Transformando Vidas 2019-2022.</a:t>
            </a:r>
            <a:endParaRPr lang="es-CO" sz="1600" dirty="0">
              <a:latin typeface="Agency FB" panose="020B0503020202020204" pitchFamily="34" charset="0"/>
            </a:endParaRPr>
          </a:p>
        </p:txBody>
      </p:sp>
      <p:sp>
        <p:nvSpPr>
          <p:cNvPr id="6" name="17 Rectángulo"/>
          <p:cNvSpPr/>
          <p:nvPr/>
        </p:nvSpPr>
        <p:spPr>
          <a:xfrm>
            <a:off x="2472754" y="2335961"/>
            <a:ext cx="888394" cy="962242"/>
          </a:xfrm>
          <a:prstGeom prst="rect">
            <a:avLst/>
          </a:prstGeom>
          <a:solidFill>
            <a:srgbClr val="F7A917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3129576" y="2414449"/>
            <a:ext cx="6241538" cy="830823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ES_tradnl" sz="1600" dirty="0">
                <a:latin typeface="Agency FB" panose="020B0503020202020204" pitchFamily="34" charset="0"/>
              </a:rPr>
              <a:t>La Dirección Regional Viejo Caldas presenta la eficiencia más baja como consecuencia del incumplimiento en eficiencia de (17) actividades de (191), y le antecede la Dirección Regional Oriente con un incumplimiento en eficiencia de (15) actividades de (104</a:t>
            </a:r>
            <a:r>
              <a:rPr lang="es-ES_tradnl" sz="1600" dirty="0" smtClean="0">
                <a:latin typeface="Agency FB" panose="020B0503020202020204" pitchFamily="34" charset="0"/>
              </a:rPr>
              <a:t>).</a:t>
            </a:r>
            <a:endParaRPr lang="es-CO" sz="1600" dirty="0">
              <a:latin typeface="Agency FB" panose="020B0503020202020204" pitchFamily="34" charset="0"/>
            </a:endParaRPr>
          </a:p>
        </p:txBody>
      </p:sp>
      <p:sp>
        <p:nvSpPr>
          <p:cNvPr id="13" name="17 Rectángulo"/>
          <p:cNvSpPr/>
          <p:nvPr/>
        </p:nvSpPr>
        <p:spPr>
          <a:xfrm>
            <a:off x="2472754" y="3434143"/>
            <a:ext cx="888394" cy="12858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8 Rectángulo"/>
          <p:cNvSpPr/>
          <p:nvPr/>
        </p:nvSpPr>
        <p:spPr>
          <a:xfrm>
            <a:off x="3138143" y="3515394"/>
            <a:ext cx="6224802" cy="1077044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ES_tradnl" sz="1600" dirty="0">
                <a:latin typeface="Agency FB" panose="020B0503020202020204" pitchFamily="34" charset="0"/>
              </a:rPr>
              <a:t>La Dirección Regional Norte, Central, Occidente y Noroeste lidera el avance en gestión y presupuesto con un 100%, en armonía con su eficiencia, a excepción de las Direcciones Regionales Viejo Caldas y Oriente cuyo avance en gestión no fue el ideal, pero su ejecución presupuestal fue optima elevando su avance promedio</a:t>
            </a:r>
            <a:r>
              <a:rPr lang="es-ES_tradnl" sz="1600" dirty="0" smtClean="0">
                <a:latin typeface="Agency FB" panose="020B0503020202020204" pitchFamily="34" charset="0"/>
              </a:rPr>
              <a:t>.</a:t>
            </a:r>
            <a:endParaRPr lang="es-CO" sz="1600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19442" y="1351226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98767" y="2424074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581724" y="3537130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17 Rectángulo"/>
          <p:cNvSpPr/>
          <p:nvPr/>
        </p:nvSpPr>
        <p:spPr>
          <a:xfrm>
            <a:off x="2464187" y="4772926"/>
            <a:ext cx="888394" cy="9629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8 Rectángulo"/>
          <p:cNvSpPr/>
          <p:nvPr/>
        </p:nvSpPr>
        <p:spPr>
          <a:xfrm>
            <a:off x="3129576" y="4857340"/>
            <a:ext cx="6224802" cy="830823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ES_tradnl" sz="1600" dirty="0">
                <a:latin typeface="Agency FB" panose="020B0503020202020204" pitchFamily="34" charset="0"/>
              </a:rPr>
              <a:t>En orden general, el promedio de cumplimiento del plan de acción de las Direcciones Regionales un (98.26%) como resultado del cumplimiento de (616) actividades al 100% y no cumplidas un total de (34) actividades</a:t>
            </a:r>
            <a:r>
              <a:rPr lang="es-ES_tradnl" sz="1600" dirty="0" smtClean="0">
                <a:latin typeface="Agency FB" panose="020B0503020202020204" pitchFamily="34" charset="0"/>
              </a:rPr>
              <a:t>.</a:t>
            </a:r>
            <a:endParaRPr lang="es-CO" sz="1600" dirty="0">
              <a:latin typeface="Agency FB" panose="020B0503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573157" y="4824397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31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2667273" y="2877468"/>
            <a:ext cx="6664570" cy="912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7200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7200" dirty="0" smtClean="0">
                <a:solidFill>
                  <a:srgbClr val="0C4563"/>
                </a:solidFill>
                <a:latin typeface="Bebas Neue" panose="020B0606020202050201" pitchFamily="34" charset="0"/>
              </a:rPr>
              <a:t>  </a:t>
            </a:r>
            <a:endParaRPr lang="es-CO" sz="7200" dirty="0" smtClean="0">
              <a:solidFill>
                <a:srgbClr val="F8AA16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2778368" y="3789947"/>
            <a:ext cx="6664570" cy="62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800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planeacion@inpec.gov.co</a:t>
            </a:r>
            <a:endParaRPr lang="es-CO" sz="3800" dirty="0" smtClean="0">
              <a:solidFill>
                <a:srgbClr val="F8A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036636" y="2488863"/>
            <a:ext cx="414624" cy="3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defTabSz="48006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1" baseline="0">
                <a:solidFill>
                  <a:srgbClr val="004C5A"/>
                </a:solidFill>
                <a:latin typeface="Agency FB" panose="020B0503020202020204" pitchFamily="34" charset="0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pPr algn="ctr"/>
            <a:endParaRPr lang="es-CO" sz="1200" dirty="0"/>
          </a:p>
        </p:txBody>
      </p:sp>
      <p:sp>
        <p:nvSpPr>
          <p:cNvPr id="8" name="Marcador de texto 33"/>
          <p:cNvSpPr>
            <a:spLocks noGrp="1"/>
          </p:cNvSpPr>
          <p:nvPr>
            <p:ph type="subTitle" idx="1"/>
          </p:nvPr>
        </p:nvSpPr>
        <p:spPr>
          <a:xfrm>
            <a:off x="6888621" y="3814632"/>
            <a:ext cx="4891146" cy="336038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AVANCE DE GESTIÓN DIRECCIONES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REGIONALES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38950" y="3740839"/>
            <a:ext cx="7953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29510" y="3002651"/>
            <a:ext cx="4950257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EVALUACIÓN PLANES DE ACCIÓN DIRECCIONES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REGIONALES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49127" y="3001064"/>
            <a:ext cx="749300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29511" y="4452039"/>
            <a:ext cx="4943010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3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13550" y="4452039"/>
            <a:ext cx="8207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8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41190" y="2296214"/>
            <a:ext cx="7572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29510" y="2347807"/>
            <a:ext cx="5066275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CARACTERIZACIÓN PLANES DE ACCIÓN DIRECCIONES REGIONALES</a:t>
            </a:r>
          </a:p>
        </p:txBody>
      </p:sp>
    </p:spTree>
    <p:extLst>
      <p:ext uri="{BB962C8B-B14F-4D97-AF65-F5344CB8AC3E}">
        <p14:creationId xmlns:p14="http://schemas.microsoft.com/office/powerpoint/2010/main" val="2627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0"/>
            <a:ext cx="6004841" cy="6858000"/>
          </a:xfrm>
          <a:prstGeom prst="rect">
            <a:avLst/>
          </a:prstGeom>
        </p:spPr>
      </p:pic>
      <p:sp>
        <p:nvSpPr>
          <p:cNvPr id="4" name="Marcador de texto 3"/>
          <p:cNvSpPr txBox="1">
            <a:spLocks/>
          </p:cNvSpPr>
          <p:nvPr/>
        </p:nvSpPr>
        <p:spPr>
          <a:xfrm>
            <a:off x="5765718" y="280238"/>
            <a:ext cx="6736040" cy="43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6" name="17 Rectángulo"/>
          <p:cNvSpPr/>
          <p:nvPr/>
        </p:nvSpPr>
        <p:spPr>
          <a:xfrm>
            <a:off x="6455602" y="2454103"/>
            <a:ext cx="1123549" cy="221131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6982026" y="2590351"/>
            <a:ext cx="4034145" cy="1938819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algn="just" defTabSz="513498"/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Dar a conocer a las partes interesadas del Inpec, los </a:t>
            </a:r>
            <a:r>
              <a:rPr lang="es-CO" sz="2000" b="1" dirty="0">
                <a:solidFill>
                  <a:srgbClr val="003C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resultados obtenidos </a:t>
            </a:r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en el seguimiento realizado por la Oficina Asesora de Planeación al Plan de Acción </a:t>
            </a:r>
            <a:r>
              <a:rPr lang="es-CO" sz="2000" b="1" dirty="0">
                <a:solidFill>
                  <a:srgbClr val="003C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2019</a:t>
            </a:r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, con base en las funciones que señale la Ley 152 de 1994, Art . 29, para la evaluación de resultados.</a:t>
            </a:r>
          </a:p>
        </p:txBody>
      </p:sp>
    </p:spTree>
    <p:extLst>
      <p:ext uri="{BB962C8B-B14F-4D97-AF65-F5344CB8AC3E}">
        <p14:creationId xmlns:p14="http://schemas.microsoft.com/office/powerpoint/2010/main" val="914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761362" y="3642647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PLANES DE ACCIÓN DIRECCIONES REGIONALES</a:t>
            </a:r>
            <a:endParaRPr lang="es-CO" sz="2800" b="1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82810" y="4346456"/>
            <a:ext cx="3853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3200" dirty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sz="3200" dirty="0">
                <a:solidFill>
                  <a:prstClr val="white"/>
                </a:solidFill>
                <a:latin typeface="Agency FB" panose="020B0503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088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2998435" y="192481"/>
            <a:ext cx="635162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PLANES DE ACCIÓN DIRECCIONES REGIONALES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30621"/>
              </p:ext>
            </p:extLst>
          </p:nvPr>
        </p:nvGraphicFramePr>
        <p:xfrm>
          <a:off x="1983347" y="1687129"/>
          <a:ext cx="7843234" cy="3979576"/>
        </p:xfrm>
        <a:graphic>
          <a:graphicData uri="http://schemas.openxmlformats.org/drawingml/2006/table">
            <a:tbl>
              <a:tblPr firstRow="1" firstCol="1" bandRow="1"/>
              <a:tblGrid>
                <a:gridCol w="2333484"/>
                <a:gridCol w="2512108"/>
                <a:gridCol w="2997642"/>
              </a:tblGrid>
              <a:tr h="856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Direcciones Regionales</a:t>
                      </a:r>
                      <a:endParaRPr lang="es-CO" sz="2400" b="1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Productos</a:t>
                      </a:r>
                      <a:endParaRPr lang="es-CO" sz="2400" b="1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CO" sz="2400" b="1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5A"/>
                    </a:solidFill>
                  </a:tcPr>
                </a:tc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Central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Occidente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Noroeste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Norte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Oriente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Viejo Caldas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193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358</a:t>
                      </a:r>
                      <a:endParaRPr lang="es-CO" sz="2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655</a:t>
                      </a:r>
                      <a:endParaRPr lang="es-CO" sz="2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3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21447" y="4784337"/>
            <a:ext cx="3853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gency FB" panose="020B0503020202020204" pitchFamily="34" charset="0"/>
              </a:rPr>
              <a:t>2019</a:t>
            </a: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726540" y="3660206"/>
            <a:ext cx="404822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7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AVANCE DE GESTIÓN DIRECCIONES </a:t>
            </a:r>
            <a:r>
              <a:rPr lang="es-CO" sz="27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REGIONALES</a:t>
            </a:r>
            <a:endParaRPr lang="es-CO" sz="2700" b="1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76266"/>
              </p:ext>
            </p:extLst>
          </p:nvPr>
        </p:nvGraphicFramePr>
        <p:xfrm>
          <a:off x="477335" y="1768758"/>
          <a:ext cx="4313189" cy="3276862"/>
        </p:xfrm>
        <a:graphic>
          <a:graphicData uri="http://schemas.openxmlformats.org/drawingml/2006/table">
            <a:tbl>
              <a:tblPr firstRow="1" firstCol="1" bandRow="1"/>
              <a:tblGrid>
                <a:gridCol w="969740"/>
                <a:gridCol w="1967224"/>
                <a:gridCol w="1376225"/>
              </a:tblGrid>
              <a:tr h="43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DIRECCIÓN REGIONAL 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EFICIENCIA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</a:tr>
              <a:tr h="47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OCCIDENTE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NOROESTE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ORIENTE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95,98%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VIEJO CALDAS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93,99%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57231872"/>
              </p:ext>
            </p:extLst>
          </p:nvPr>
        </p:nvGraphicFramePr>
        <p:xfrm>
          <a:off x="4945977" y="1201650"/>
          <a:ext cx="7007483" cy="462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08575" y="3549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Marcador de texto 3"/>
          <p:cNvSpPr txBox="1">
            <a:spLocks/>
          </p:cNvSpPr>
          <p:nvPr/>
        </p:nvSpPr>
        <p:spPr>
          <a:xfrm>
            <a:off x="2898763" y="328319"/>
            <a:ext cx="6531931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EFICIENCIA DIRECCIONES REGIONALES </a:t>
            </a:r>
            <a:endParaRPr lang="es-CO" sz="2800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783794" y="268380"/>
            <a:ext cx="6735879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REZAGO DIRECCIONES REGIONALES </a:t>
            </a:r>
            <a:endParaRPr lang="es-CO" sz="2500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23841"/>
              </p:ext>
            </p:extLst>
          </p:nvPr>
        </p:nvGraphicFramePr>
        <p:xfrm>
          <a:off x="397564" y="1570401"/>
          <a:ext cx="4719569" cy="4156319"/>
        </p:xfrm>
        <a:graphic>
          <a:graphicData uri="http://schemas.openxmlformats.org/drawingml/2006/table">
            <a:tbl>
              <a:tblPr firstRow="1" firstCol="1" bandRow="1"/>
              <a:tblGrid>
                <a:gridCol w="1014759"/>
                <a:gridCol w="1852405"/>
                <a:gridCol w="1852405"/>
              </a:tblGrid>
              <a:tr h="881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DIRECCIÓN REGIONAL 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REZAGO 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</a:tr>
              <a:tr h="47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OCCIDENTE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ORIENTE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NOROESTE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81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VIEJO CALDAS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6,0%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88248060"/>
              </p:ext>
            </p:extLst>
          </p:nvPr>
        </p:nvGraphicFramePr>
        <p:xfrm>
          <a:off x="5075582" y="1090315"/>
          <a:ext cx="7116418" cy="514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64125" y="3549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4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3332758" y="301685"/>
            <a:ext cx="5611734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GESTIÓN Y PRESUPUESTO DIRECCIONES REGIONALES </a:t>
            </a:r>
            <a:endParaRPr lang="es-CO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73776"/>
              </p:ext>
            </p:extLst>
          </p:nvPr>
        </p:nvGraphicFramePr>
        <p:xfrm>
          <a:off x="569081" y="1793519"/>
          <a:ext cx="4041556" cy="3698932"/>
        </p:xfrm>
        <a:graphic>
          <a:graphicData uri="http://schemas.openxmlformats.org/drawingml/2006/table">
            <a:tbl>
              <a:tblPr firstRow="1" firstCol="1" bandRow="1"/>
              <a:tblGrid>
                <a:gridCol w="857902"/>
                <a:gridCol w="1551342"/>
                <a:gridCol w="1632312"/>
              </a:tblGrid>
              <a:tr h="977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DIRECCIÓN REGIONAL 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Y PRESUPUESTO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</a:tr>
              <a:tr h="35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99,99%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51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OCCIDENTE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99,74%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NOROESTE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99,74%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ORIENTE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98,12%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51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VIEJO CALDAS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96,83%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835037294"/>
              </p:ext>
            </p:extLst>
          </p:nvPr>
        </p:nvGraphicFramePr>
        <p:xfrm>
          <a:off x="4593466" y="684538"/>
          <a:ext cx="7456867" cy="614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64125" y="3363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82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CC50BD-F7B3-4439-ACCE-3AAC47E4DCC5}" vid="{AB5D7CD6-E440-441C-A0AC-96242AEAC0CC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430</Words>
  <Application>Microsoft Office PowerPoint</Application>
  <PresentationFormat>Panorámica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11</vt:i4>
      </vt:variant>
    </vt:vector>
  </HeadingPairs>
  <TitlesOfParts>
    <vt:vector size="26" baseType="lpstr">
      <vt:lpstr>Agency FB</vt:lpstr>
      <vt:lpstr>AR BONNIE</vt:lpstr>
      <vt:lpstr>Arial</vt:lpstr>
      <vt:lpstr>Bebas Neue</vt:lpstr>
      <vt:lpstr>Calibri</vt:lpstr>
      <vt:lpstr>Calibri Light</vt:lpstr>
      <vt:lpstr>Times New Roman</vt:lpstr>
      <vt:lpstr>Tema1</vt:lpstr>
      <vt:lpstr>2_Diseño personalizado</vt:lpstr>
      <vt:lpstr>4_Diseño personalizado</vt:lpstr>
      <vt:lpstr>3_Diseño personalizado</vt:lpstr>
      <vt:lpstr>Diseño personalizado</vt:lpstr>
      <vt:lpstr>5_Diseño personalizado</vt:lpstr>
      <vt:lpstr>7_Diseño personalizado</vt:lpstr>
      <vt:lpstr>9_Diseño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GARCIA VARGAS</dc:creator>
  <cp:lastModifiedBy>KAREN GARCIA VARGAS</cp:lastModifiedBy>
  <cp:revision>26</cp:revision>
  <dcterms:created xsi:type="dcterms:W3CDTF">2019-11-25T17:16:21Z</dcterms:created>
  <dcterms:modified xsi:type="dcterms:W3CDTF">2020-01-30T21:52:17Z</dcterms:modified>
</cp:coreProperties>
</file>