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0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1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58" r:id="rId2"/>
    <p:sldMasterId id="2147483760" r:id="rId3"/>
    <p:sldMasterId id="2147483762" r:id="rId4"/>
    <p:sldMasterId id="2147483787" r:id="rId5"/>
    <p:sldMasterId id="2147483765" r:id="rId6"/>
    <p:sldMasterId id="2147483768" r:id="rId7"/>
    <p:sldMasterId id="2147483790" r:id="rId8"/>
    <p:sldMasterId id="2147483770" r:id="rId9"/>
    <p:sldMasterId id="2147483775" r:id="rId10"/>
    <p:sldMasterId id="2147483778" r:id="rId11"/>
    <p:sldMasterId id="2147483782" r:id="rId12"/>
  </p:sldMasterIdLst>
  <p:notesMasterIdLst>
    <p:notesMasterId r:id="rId41"/>
  </p:notesMasterIdLst>
  <p:handoutMasterIdLst>
    <p:handoutMasterId r:id="rId42"/>
  </p:handoutMasterIdLst>
  <p:sldIdLst>
    <p:sldId id="257" r:id="rId13"/>
    <p:sldId id="260" r:id="rId14"/>
    <p:sldId id="289" r:id="rId15"/>
    <p:sldId id="291" r:id="rId16"/>
    <p:sldId id="292" r:id="rId17"/>
    <p:sldId id="270" r:id="rId18"/>
    <p:sldId id="271" r:id="rId19"/>
    <p:sldId id="258" r:id="rId20"/>
    <p:sldId id="261" r:id="rId21"/>
    <p:sldId id="265" r:id="rId22"/>
    <p:sldId id="264" r:id="rId23"/>
    <p:sldId id="273" r:id="rId24"/>
    <p:sldId id="276" r:id="rId25"/>
    <p:sldId id="278" r:id="rId26"/>
    <p:sldId id="275" r:id="rId27"/>
    <p:sldId id="274" r:id="rId28"/>
    <p:sldId id="320" r:id="rId29"/>
    <p:sldId id="296" r:id="rId30"/>
    <p:sldId id="297" r:id="rId31"/>
    <p:sldId id="298" r:id="rId32"/>
    <p:sldId id="300" r:id="rId33"/>
    <p:sldId id="322" r:id="rId34"/>
    <p:sldId id="335" r:id="rId35"/>
    <p:sldId id="331" r:id="rId36"/>
    <p:sldId id="332" r:id="rId37"/>
    <p:sldId id="333" r:id="rId38"/>
    <p:sldId id="336" r:id="rId39"/>
    <p:sldId id="294" r:id="rId40"/>
  </p:sldIdLst>
  <p:sldSz cx="12169775" cy="7021513"/>
  <p:notesSz cx="6858000" cy="9144000"/>
  <p:defaultTextStyle>
    <a:defPPr>
      <a:defRPr lang="es-CO"/>
    </a:defPPr>
    <a:lvl1pPr marL="0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225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644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466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2890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1115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933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7557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5782" algn="l" defTabSz="109644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02"/>
    <a:srgbClr val="00B0F0"/>
    <a:srgbClr val="34679B"/>
    <a:srgbClr val="A95830"/>
    <a:srgbClr val="FFDD8C"/>
    <a:srgbClr val="B53621"/>
    <a:srgbClr val="FD8736"/>
    <a:srgbClr val="70AD47"/>
    <a:srgbClr val="F8A913"/>
    <a:srgbClr val="CAD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434" autoAdjust="0"/>
  </p:normalViewPr>
  <p:slideViewPr>
    <p:cSldViewPr>
      <p:cViewPr varScale="1">
        <p:scale>
          <a:sx n="73" d="100"/>
          <a:sy n="73" d="100"/>
        </p:scale>
        <p:origin x="600" y="60"/>
      </p:cViewPr>
      <p:guideLst>
        <p:guide orient="horz" pos="2212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3315972400429E-2"/>
          <c:y val="2.3808371411957425E-2"/>
          <c:w val="0.96975625578669256"/>
          <c:h val="0.834834493473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Planeado</c:v>
                </c:pt>
              </c:strCache>
            </c:strRef>
          </c:tx>
          <c:spPr>
            <a:solidFill>
              <a:srgbClr val="00415A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Talento Humano</c:v>
                </c:pt>
                <c:pt idx="1">
                  <c:v>Direccionamiento Estratégico</c:v>
                </c:pt>
                <c:pt idx="2">
                  <c:v>Gestión de Valores</c:v>
                </c:pt>
                <c:pt idx="3">
                  <c:v>Evaluación de Resultados </c:v>
                </c:pt>
                <c:pt idx="4">
                  <c:v>Gestión del Conocimiento y la Innovación </c:v>
                </c:pt>
                <c:pt idx="5">
                  <c:v>Control Interno</c:v>
                </c:pt>
                <c:pt idx="6">
                  <c:v>Atención y Tratamiento</c:v>
                </c:pt>
                <c:pt idx="7">
                  <c:v>Seguridad Penitenciaria </c:v>
                </c:pt>
                <c:pt idx="8">
                  <c:v>Derechos Humanos</c:v>
                </c:pt>
                <c:pt idx="9">
                  <c:v>Información y Comunicación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0.17</c:v>
                </c:pt>
                <c:pt idx="1">
                  <c:v>0.16</c:v>
                </c:pt>
                <c:pt idx="2">
                  <c:v>0.24</c:v>
                </c:pt>
                <c:pt idx="3">
                  <c:v>0.19</c:v>
                </c:pt>
                <c:pt idx="4">
                  <c:v>0.11</c:v>
                </c:pt>
                <c:pt idx="5">
                  <c:v>0.19</c:v>
                </c:pt>
                <c:pt idx="6">
                  <c:v>0.23</c:v>
                </c:pt>
                <c:pt idx="7">
                  <c:v>0.25</c:v>
                </c:pt>
                <c:pt idx="8">
                  <c:v>0.12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C9-483C-9371-639ADAB8AC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144386574668094E-3"/>
                  <c:y val="2.16439740108703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17108966014816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4098813810518195E-3"/>
                  <c:y val="-4.6412971658119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513268980444496E-3"/>
                  <c:y val="-2.3206485829059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927724150370415E-3"/>
                  <c:y val="8.508946507912484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927724150369643E-3"/>
                  <c:y val="-4.6412971658119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1756634490221472E-3"/>
                  <c:y val="2.32064858290599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1171089660146614E-3"/>
                  <c:y val="-4.64129716581207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7.4098813810518577E-3"/>
                  <c:y val="-2.32064858290603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351326898044294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Talento Humano</c:v>
                </c:pt>
                <c:pt idx="1">
                  <c:v>Direccionamiento Estratégico</c:v>
                </c:pt>
                <c:pt idx="2">
                  <c:v>Gestión de Valores</c:v>
                </c:pt>
                <c:pt idx="3">
                  <c:v>Evaluación de Resultados </c:v>
                </c:pt>
                <c:pt idx="4">
                  <c:v>Gestión del Conocimiento y la Innovación </c:v>
                </c:pt>
                <c:pt idx="5">
                  <c:v>Control Interno</c:v>
                </c:pt>
                <c:pt idx="6">
                  <c:v>Atención y Tratamiento</c:v>
                </c:pt>
                <c:pt idx="7">
                  <c:v>Seguridad Penitenciaria </c:v>
                </c:pt>
                <c:pt idx="8">
                  <c:v>Derechos Humanos</c:v>
                </c:pt>
                <c:pt idx="9">
                  <c:v>Información y Comunicación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0.2</c:v>
                </c:pt>
                <c:pt idx="2">
                  <c:v>0.23</c:v>
                </c:pt>
                <c:pt idx="3">
                  <c:v>0.19</c:v>
                </c:pt>
                <c:pt idx="4">
                  <c:v>0.15</c:v>
                </c:pt>
                <c:pt idx="5">
                  <c:v>0.19</c:v>
                </c:pt>
                <c:pt idx="6">
                  <c:v>0.24</c:v>
                </c:pt>
                <c:pt idx="7">
                  <c:v>0.25</c:v>
                </c:pt>
                <c:pt idx="8">
                  <c:v>0.12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C9-483C-9371-639ADAB8AC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859408"/>
        <c:axId val="168860584"/>
      </c:barChart>
      <c:catAx>
        <c:axId val="16885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pPr>
            <a:endParaRPr lang="es-CO"/>
          </a:p>
        </c:txPr>
        <c:crossAx val="168860584"/>
        <c:crosses val="autoZero"/>
        <c:auto val="1"/>
        <c:lblAlgn val="ctr"/>
        <c:lblOffset val="100"/>
        <c:noMultiLvlLbl val="0"/>
      </c:catAx>
      <c:valAx>
        <c:axId val="168860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688594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9302279366630469"/>
          <c:y val="0.94912899194980505"/>
          <c:w val="0.17038749027425074"/>
          <c:h val="4.43778158469338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pPr>
      <a:endParaRPr lang="es-CO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29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104624"/>
        <c:axId val="212105016"/>
        <c:axId val="0"/>
      </c:bar3DChart>
      <c:catAx>
        <c:axId val="2121046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105016"/>
        <c:crosses val="autoZero"/>
        <c:auto val="1"/>
        <c:lblAlgn val="ctr"/>
        <c:lblOffset val="100"/>
        <c:noMultiLvlLbl val="0"/>
      </c:catAx>
      <c:valAx>
        <c:axId val="212105016"/>
        <c:scaling>
          <c:orientation val="minMax"/>
          <c:max val="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10462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7BB0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onstantia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Constantia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033368"/>
        <c:axId val="215033760"/>
        <c:axId val="0"/>
      </c:bar3DChart>
      <c:catAx>
        <c:axId val="2150333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5033760"/>
        <c:crosses val="autoZero"/>
        <c:auto val="1"/>
        <c:lblAlgn val="ctr"/>
        <c:lblOffset val="100"/>
        <c:noMultiLvlLbl val="0"/>
      </c:catAx>
      <c:valAx>
        <c:axId val="215033760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5033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034544"/>
        <c:axId val="214949376"/>
        <c:axId val="0"/>
      </c:bar3DChart>
      <c:catAx>
        <c:axId val="215034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949376"/>
        <c:crosses val="autoZero"/>
        <c:auto val="1"/>
        <c:lblAlgn val="ctr"/>
        <c:lblOffset val="100"/>
        <c:noMultiLvlLbl val="0"/>
      </c:catAx>
      <c:valAx>
        <c:axId val="214949376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503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B5362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950160"/>
        <c:axId val="214950552"/>
        <c:axId val="0"/>
      </c:bar3DChart>
      <c:catAx>
        <c:axId val="2149501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950552"/>
        <c:crosses val="autoZero"/>
        <c:auto val="1"/>
        <c:lblAlgn val="ctr"/>
        <c:lblOffset val="100"/>
        <c:noMultiLvlLbl val="0"/>
      </c:catAx>
      <c:valAx>
        <c:axId val="214950552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95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A02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951336"/>
        <c:axId val="214951728"/>
        <c:axId val="0"/>
      </c:bar3DChart>
      <c:catAx>
        <c:axId val="2149513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4951728"/>
        <c:crosses val="autoZero"/>
        <c:auto val="1"/>
        <c:lblAlgn val="ctr"/>
        <c:lblOffset val="100"/>
        <c:noMultiLvlLbl val="0"/>
      </c:catAx>
      <c:valAx>
        <c:axId val="214951728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951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1456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Constantia" pitchFamily="18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17649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1.1000000000000001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14563"/>
              </a:solidFill>
            </c:spPr>
          </c:dPt>
          <c:dPt>
            <c:idx val="1"/>
            <c:invertIfNegative val="0"/>
            <c:bubble3D val="0"/>
            <c:spPr>
              <a:solidFill>
                <a:srgbClr val="CAD3E3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415A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952904"/>
        <c:axId val="215277296"/>
        <c:axId val="0"/>
      </c:bar3DChart>
      <c:catAx>
        <c:axId val="214952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5277296"/>
        <c:crosses val="autoZero"/>
        <c:auto val="1"/>
        <c:lblAlgn val="ctr"/>
        <c:lblOffset val="100"/>
        <c:noMultiLvlLbl val="0"/>
      </c:catAx>
      <c:valAx>
        <c:axId val="215277296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952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AD3E3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415A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278080"/>
        <c:axId val="215278472"/>
        <c:axId val="0"/>
      </c:bar3DChart>
      <c:catAx>
        <c:axId val="215278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5278472"/>
        <c:crosses val="autoZero"/>
        <c:auto val="1"/>
        <c:lblAlgn val="ctr"/>
        <c:lblOffset val="100"/>
        <c:noMultiLvlLbl val="0"/>
      </c:catAx>
      <c:valAx>
        <c:axId val="215278472"/>
        <c:scaling>
          <c:orientation val="minMax"/>
          <c:max val="4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5278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53621"/>
            </a:solidFill>
            <a:ln>
              <a:noFill/>
            </a:ln>
          </c:spPr>
          <c:dPt>
            <c:idx val="0"/>
            <c:bubble3D val="0"/>
            <c:spPr>
              <a:solidFill>
                <a:srgbClr val="B5362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6855819900367"/>
          <c:y val="6.6270627675031571E-2"/>
          <c:w val="0.69658002489628423"/>
          <c:h val="0.897090933969407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</c:dPt>
          <c:cat>
            <c:strRef>
              <c:f>Sheet1!$A$2:$A$8</c:f>
              <c:strCache>
                <c:ptCount val="7"/>
                <c:pt idx="4">
                  <c:v>SD</c:v>
                </c:pt>
                <c:pt idx="5">
                  <c:v>SC</c:v>
                </c:pt>
                <c:pt idx="6">
                  <c:v>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5" formatCode="0%">
                  <c:v>1</c:v>
                </c:pt>
                <c:pt idx="6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28</c:v>
                </c:pt>
                <c:pt idx="1">
                  <c:v>28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280432"/>
        <c:axId val="215280824"/>
        <c:axId val="0"/>
      </c:bar3DChart>
      <c:catAx>
        <c:axId val="2152804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5280824"/>
        <c:crosses val="autoZero"/>
        <c:auto val="1"/>
        <c:lblAlgn val="ctr"/>
        <c:lblOffset val="100"/>
        <c:noMultiLvlLbl val="0"/>
      </c:catAx>
      <c:valAx>
        <c:axId val="215280824"/>
        <c:scaling>
          <c:orientation val="minMax"/>
          <c:max val="4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528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  <a:sp3d/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5655992"/>
        <c:axId val="215656384"/>
        <c:axId val="0"/>
      </c:bar3DChart>
      <c:catAx>
        <c:axId val="2156559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5656384"/>
        <c:crosses val="autoZero"/>
        <c:auto val="1"/>
        <c:lblAlgn val="ctr"/>
        <c:lblOffset val="100"/>
        <c:noMultiLvlLbl val="0"/>
      </c:catAx>
      <c:valAx>
        <c:axId val="215656384"/>
        <c:scaling>
          <c:orientation val="minMax"/>
          <c:max val="40"/>
        </c:scaling>
        <c:delete val="1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1565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351081722759"/>
          <c:y val="4.1219571355405528E-2"/>
          <c:w val="0.54645703253552569"/>
          <c:h val="0.791154171799278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495300" dist="381000" dir="5340000" sx="104000" sy="104000" algn="tr" rotWithShape="0">
                <a:schemeClr val="tx1">
                  <a:lumMod val="85000"/>
                  <a:lumOff val="15000"/>
                  <a:alpha val="40000"/>
                </a:schemeClr>
              </a:outerShdw>
              <a:softEdge rad="0"/>
            </a:effectLst>
          </c:spPr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A6-4331-A999-A2876FD23EE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3A6-4331-A999-A2876FD23EEA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3A6-4331-A999-A2876FD23EEA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3A6-4331-A999-A2876FD23EEA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3A6-4331-A999-A2876FD23EEA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3A6-4331-A999-A2876FD23EE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95300" dist="381000" dir="5340000" sx="104000" sy="104000" algn="tr" rotWithShape="0">
                  <a:schemeClr val="tx1">
                    <a:lumMod val="85000"/>
                    <a:lumOff val="15000"/>
                    <a:alpha val="40000"/>
                  </a:schemeClr>
                </a:outerShdw>
                <a:softEdge rad="0"/>
              </a:effectLst>
            </c:spPr>
          </c:dPt>
          <c:cat>
            <c:strRef>
              <c:f>Sheet1!$A$2:$A$9</c:f>
              <c:strCache>
                <c:ptCount val="8"/>
                <c:pt idx="0">
                  <c:v>Eliminar</c:v>
                </c:pt>
                <c:pt idx="1">
                  <c:v>Fecha Inicial</c:v>
                </c:pt>
                <c:pt idx="2">
                  <c:v>Fecha Final  </c:v>
                </c:pt>
                <c:pt idx="3">
                  <c:v>Nombre </c:v>
                </c:pt>
                <c:pt idx="4">
                  <c:v>Ponderado </c:v>
                </c:pt>
                <c:pt idx="5">
                  <c:v>Responsable </c:v>
                </c:pt>
                <c:pt idx="6">
                  <c:v>Tipo Demanda</c:v>
                </c:pt>
                <c:pt idx="7">
                  <c:v>Valor Presupuestal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33</c:v>
                </c:pt>
                <c:pt idx="2">
                  <c:v>22</c:v>
                </c:pt>
                <c:pt idx="3">
                  <c:v>9</c:v>
                </c:pt>
                <c:pt idx="4">
                  <c:v>9</c:v>
                </c:pt>
                <c:pt idx="5">
                  <c:v>4</c:v>
                </c:pt>
                <c:pt idx="6">
                  <c:v>9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A6-4331-A999-A2876FD23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27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862544"/>
        <c:axId val="212039088"/>
        <c:axId val="0"/>
      </c:bar3DChart>
      <c:catAx>
        <c:axId val="168862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039088"/>
        <c:crosses val="autoZero"/>
        <c:auto val="1"/>
        <c:lblAlgn val="ctr"/>
        <c:lblOffset val="100"/>
        <c:noMultiLvlLbl val="0"/>
      </c:catAx>
      <c:valAx>
        <c:axId val="212039088"/>
        <c:scaling>
          <c:orientation val="minMax"/>
          <c:max val="4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168862544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415A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039872"/>
        <c:axId val="212040264"/>
        <c:axId val="0"/>
      </c:bar3DChart>
      <c:catAx>
        <c:axId val="212039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040264"/>
        <c:crosses val="autoZero"/>
        <c:auto val="1"/>
        <c:lblAlgn val="ctr"/>
        <c:lblOffset val="100"/>
        <c:noMultiLvlLbl val="0"/>
      </c:catAx>
      <c:valAx>
        <c:axId val="212040264"/>
        <c:scaling>
          <c:orientation val="minMax"/>
          <c:max val="4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12039872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D8736"/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invertIfNegative val="0"/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3"/>
        <c:shape val="cylinder"/>
        <c:axId val="217860800"/>
        <c:axId val="217861192"/>
        <c:axId val="0"/>
      </c:bar3DChart>
      <c:catAx>
        <c:axId val="217860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61192"/>
        <c:crosses val="autoZero"/>
        <c:auto val="1"/>
        <c:lblAlgn val="ctr"/>
        <c:lblOffset val="100"/>
        <c:noMultiLvlLbl val="0"/>
      </c:catAx>
      <c:valAx>
        <c:axId val="217861192"/>
        <c:scaling>
          <c:orientation val="minMax"/>
          <c:max val="8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17860800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D8736"/>
            </a:solidFill>
          </c:spPr>
          <c:invertIfNegative val="0"/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7861976"/>
        <c:axId val="217862368"/>
        <c:axId val="0"/>
      </c:bar3DChart>
      <c:catAx>
        <c:axId val="2178619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7862368"/>
        <c:crosses val="autoZero"/>
        <c:auto val="1"/>
        <c:lblAlgn val="ctr"/>
        <c:lblOffset val="100"/>
        <c:noMultiLvlLbl val="0"/>
      </c:catAx>
      <c:valAx>
        <c:axId val="217862368"/>
        <c:scaling>
          <c:orientation val="minMax"/>
          <c:max val="80"/>
        </c:scaling>
        <c:delete val="1"/>
        <c:axPos val="l"/>
        <c:majorGridlines>
          <c:spPr>
            <a:ln w="6350"/>
          </c:spPr>
        </c:majorGridlines>
        <c:numFmt formatCode="General" sourceLinked="1"/>
        <c:majorTickMark val="out"/>
        <c:minorTickMark val="none"/>
        <c:tickLblPos val="nextTo"/>
        <c:crossAx val="217861976"/>
        <c:crosses val="autoZero"/>
        <c:crossBetween val="between"/>
        <c:majorUnit val="10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6855819900367"/>
          <c:y val="6.6270627675031571E-2"/>
          <c:w val="0.69658002489628423"/>
          <c:h val="0.897090933969407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70AD4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8-4349-B082-7E76A249F76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B8-4349-B082-7E76A249F76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8-4349-B082-7E76A249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B53621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Hoja1!$A$2:$A$3</c:f>
              <c:strCache>
                <c:ptCount val="2"/>
                <c:pt idx="0">
                  <c:v>Planeado</c:v>
                </c:pt>
                <c:pt idx="1">
                  <c:v>Ejecutado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2103448"/>
        <c:axId val="212103840"/>
        <c:axId val="0"/>
      </c:bar3DChart>
      <c:catAx>
        <c:axId val="2121034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2103840"/>
        <c:crosses val="autoZero"/>
        <c:auto val="1"/>
        <c:lblAlgn val="ctr"/>
        <c:lblOffset val="100"/>
        <c:noMultiLvlLbl val="0"/>
      </c:catAx>
      <c:valAx>
        <c:axId val="212103840"/>
        <c:scaling>
          <c:orientation val="minMax"/>
          <c:max val="5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2103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36E56-2DE3-488F-A498-E17FF2F4F455}" type="datetimeFigureOut">
              <a:rPr lang="es-CO" smtClean="0"/>
              <a:t>05/08/2019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7556-2CFA-4D3D-B175-101E895521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3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D891-32B7-4041-9817-4D625C3895B2}" type="datetimeFigureOut">
              <a:rPr lang="es-CO" smtClean="0"/>
              <a:t>05/08/2019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9EA9-6440-4608-BEA4-5D2621C7A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771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74618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49236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23855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898473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873091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847709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822325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796944" algn="l" defTabSz="194923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3" r="1328" b="5209"/>
          <a:stretch/>
        </p:blipFill>
        <p:spPr bwMode="auto">
          <a:xfrm>
            <a:off x="1379305" y="0"/>
            <a:ext cx="10790470" cy="702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76" r="2595" b="2447"/>
          <a:stretch/>
        </p:blipFill>
        <p:spPr bwMode="auto">
          <a:xfrm>
            <a:off x="3002266" y="1"/>
            <a:ext cx="9167515" cy="702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21078"/>
          <a:stretch/>
        </p:blipFill>
        <p:spPr bwMode="auto">
          <a:xfrm>
            <a:off x="0" y="5"/>
            <a:ext cx="4759960" cy="491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7" y="1189856"/>
            <a:ext cx="3102136" cy="280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24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7" y="228273"/>
            <a:ext cx="1835214" cy="158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3 Marcador de texto"/>
          <p:cNvSpPr txBox="1">
            <a:spLocks/>
          </p:cNvSpPr>
          <p:nvPr userDrawn="1"/>
        </p:nvSpPr>
        <p:spPr>
          <a:xfrm>
            <a:off x="38155" y="5217469"/>
            <a:ext cx="2418673" cy="1663567"/>
          </a:xfrm>
          <a:prstGeom prst="rect">
            <a:avLst/>
          </a:prstGeom>
        </p:spPr>
        <p:txBody>
          <a:bodyPr lIns="194924" tIns="97462" rIns="194924" bIns="97462">
            <a:normAutofit lnSpcReduction="10000"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600" b="1" i="1" dirty="0" smtClean="0">
                <a:solidFill>
                  <a:srgbClr val="FFECC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Todos unidos</a:t>
            </a:r>
            <a:r>
              <a:rPr lang="es-ES" sz="2600" b="1" i="1" baseline="0" dirty="0" smtClean="0">
                <a:solidFill>
                  <a:srgbClr val="FFECC5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 por los derechos humanos</a:t>
            </a:r>
            <a:endParaRPr lang="es-ES" sz="2600" b="1" i="1" dirty="0">
              <a:solidFill>
                <a:srgbClr val="FFECC5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38" name="3 Marcador de texto"/>
          <p:cNvSpPr txBox="1">
            <a:spLocks/>
          </p:cNvSpPr>
          <p:nvPr userDrawn="1"/>
        </p:nvSpPr>
        <p:spPr>
          <a:xfrm>
            <a:off x="2324760" y="8285319"/>
            <a:ext cx="5745081" cy="702477"/>
          </a:xfrm>
          <a:prstGeom prst="rect">
            <a:avLst/>
          </a:prstGeom>
        </p:spPr>
        <p:txBody>
          <a:bodyPr lIns="194924" tIns="97462" rIns="194924" bIns="97462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  <a:defRPr sz="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5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sp>
        <p:nvSpPr>
          <p:cNvPr id="22" name="8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759963" y="2457519"/>
            <a:ext cx="6679553" cy="1752050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ctr">
              <a:buNone/>
              <a:defRPr sz="3400" baseline="0"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PRINCIPAL DE LA PRESENTACIÓN (CONSTANTIA 16)</a:t>
            </a:r>
            <a:endParaRPr lang="es-CO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779808" y="4962378"/>
            <a:ext cx="5657348" cy="750783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1500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r>
              <a:rPr lang="es-ES" sz="1500" dirty="0" smtClean="0">
                <a:latin typeface="Constantia" pitchFamily="18" charset="0"/>
              </a:rPr>
              <a:t>Cargo del funcionario o responsable (CONSTANTIA 7)</a:t>
            </a:r>
          </a:p>
          <a:p>
            <a:r>
              <a:rPr lang="es-ES" sz="1500" b="1" dirty="0" smtClean="0">
                <a:solidFill>
                  <a:srgbClr val="00435A"/>
                </a:solidFill>
                <a:latin typeface="Constantia" pitchFamily="18" charset="0"/>
              </a:rPr>
              <a:t>NOMBRE</a:t>
            </a:r>
            <a:r>
              <a:rPr lang="es-ES" sz="1500" b="1" baseline="0" dirty="0" smtClean="0">
                <a:solidFill>
                  <a:srgbClr val="00435A"/>
                </a:solidFill>
                <a:latin typeface="Constantia" pitchFamily="18" charset="0"/>
              </a:rPr>
              <a:t> </a:t>
            </a:r>
            <a:r>
              <a:rPr lang="es-ES" sz="1500" b="1" dirty="0" smtClean="0">
                <a:solidFill>
                  <a:srgbClr val="00435A"/>
                </a:solidFill>
                <a:latin typeface="Constantia" pitchFamily="18" charset="0"/>
              </a:rPr>
              <a:t>FUNCIONARIO EN MAYÚSCULA Y NEGRILLA</a:t>
            </a:r>
            <a:endParaRPr lang="es-ES" sz="1500" b="1" dirty="0">
              <a:solidFill>
                <a:srgbClr val="00435A"/>
              </a:solidFill>
              <a:latin typeface="Constantia" pitchFamily="18" charset="0"/>
            </a:endParaRPr>
          </a:p>
        </p:txBody>
      </p:sp>
      <p:grpSp>
        <p:nvGrpSpPr>
          <p:cNvPr id="15" name="14 Grupo"/>
          <p:cNvGrpSpPr/>
          <p:nvPr userDrawn="1"/>
        </p:nvGrpSpPr>
        <p:grpSpPr>
          <a:xfrm>
            <a:off x="6247151" y="140477"/>
            <a:ext cx="3801320" cy="320047"/>
            <a:chOff x="3445807" y="209699"/>
            <a:chExt cx="1812109" cy="176289"/>
          </a:xfrm>
        </p:grpSpPr>
        <p:pic>
          <p:nvPicPr>
            <p:cNvPr id="16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7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2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82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3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47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4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84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146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0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PORTADA DE CONTENIDO 5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8356546" y="0"/>
            <a:ext cx="3813229" cy="702151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90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A ABOR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47148" y="76214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20" name="19 Rectángulo"/>
          <p:cNvSpPr/>
          <p:nvPr userDrawn="1"/>
        </p:nvSpPr>
        <p:spPr>
          <a:xfrm>
            <a:off x="147148" y="85645"/>
            <a:ext cx="11845083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96008" y="983050"/>
            <a:ext cx="5258299" cy="5336274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6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17" name="16 Rectángulo"/>
          <p:cNvSpPr/>
          <p:nvPr userDrawn="1"/>
        </p:nvSpPr>
        <p:spPr>
          <a:xfrm>
            <a:off x="147148" y="76211"/>
            <a:ext cx="11845083" cy="6390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6" name="15 Rectángulo"/>
          <p:cNvSpPr/>
          <p:nvPr userDrawn="1"/>
        </p:nvSpPr>
        <p:spPr>
          <a:xfrm>
            <a:off x="109834" y="343029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 userDrawn="1"/>
        </p:nvSpPr>
        <p:spPr>
          <a:xfrm>
            <a:off x="207259" y="190014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901708"/>
            <a:ext cx="6049803" cy="5698472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6696008" y="6374028"/>
            <a:ext cx="5245486" cy="280859"/>
          </a:xfrm>
          <a:prstGeom prst="rect">
            <a:avLst/>
          </a:prstGeom>
        </p:spPr>
        <p:txBody>
          <a:bodyPr lIns="194924" tIns="97462" rIns="194924" bIns="97462">
            <a:noAutofit/>
          </a:bodyPr>
          <a:lstStyle>
            <a:lvl1pPr marL="0" indent="0">
              <a:buNone/>
              <a:defRPr sz="1100" b="1" baseline="0">
                <a:latin typeface="+mn-lt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6" name="35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sp>
        <p:nvSpPr>
          <p:cNvPr id="45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99119" y="176801"/>
            <a:ext cx="5570573" cy="466545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tema a tratar (Constantia 10)</a:t>
            </a:r>
          </a:p>
        </p:txBody>
      </p:sp>
      <p:sp>
        <p:nvSpPr>
          <p:cNvPr id="21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2" name="21 Grupo"/>
          <p:cNvGrpSpPr/>
          <p:nvPr userDrawn="1"/>
        </p:nvGrpSpPr>
        <p:grpSpPr>
          <a:xfrm>
            <a:off x="8042617" y="280906"/>
            <a:ext cx="3801320" cy="320047"/>
            <a:chOff x="3445807" y="209699"/>
            <a:chExt cx="1812109" cy="176289"/>
          </a:xfrm>
        </p:grpSpPr>
        <p:pic>
          <p:nvPicPr>
            <p:cNvPr id="23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9591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147148" y="76214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2" name="1 Rectángulo"/>
          <p:cNvSpPr/>
          <p:nvPr userDrawn="1"/>
        </p:nvSpPr>
        <p:spPr>
          <a:xfrm>
            <a:off x="147148" y="85645"/>
            <a:ext cx="11845083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696008" y="983050"/>
            <a:ext cx="5258299" cy="5336274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600">
                <a:latin typeface="Constantia" pitchFamily="18" charset="0"/>
              </a:defRPr>
            </a:lvl1pPr>
          </a:lstStyle>
          <a:p>
            <a:endParaRPr lang="es-CO" dirty="0"/>
          </a:p>
        </p:txBody>
      </p:sp>
      <p:sp>
        <p:nvSpPr>
          <p:cNvPr id="29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901708"/>
            <a:ext cx="6049803" cy="5698472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En la descripción del tema use mayúscula para siglas y acrónimos: (INPEC, USPEC, DAFP, DNP)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usará mayúsculas iniciales para nombres propios: Director General, Instituto Nacional Penitenciario y Carcelario.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escribirá con minúscula los días de la semana y los meses.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Uso del punto y de la coma: utilizar punto (.) para cifras exactas y utilizar coma (,) para cifras decimales.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Se utilizará números para indexar los temas, después del tercer decimal se usará n literales en minúscula, así: 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 La ortografía española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1.1 Fundamentos de la ortografía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 Abecedario del español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1.2.1 Fonemas representativos</a:t>
            </a:r>
          </a:p>
          <a:p>
            <a:pPr lvl="0"/>
            <a:endParaRPr lang="es-ES" dirty="0" smtClean="0"/>
          </a:p>
          <a:p>
            <a:pPr lvl="0"/>
            <a:r>
              <a:rPr lang="es-ES" dirty="0" smtClean="0"/>
              <a:t>a. </a:t>
            </a:r>
            <a:r>
              <a:rPr lang="es-ES" dirty="0" err="1" smtClean="0"/>
              <a:t>xxxxxxx</a:t>
            </a:r>
            <a:endParaRPr lang="es-ES" dirty="0" smtClean="0"/>
          </a:p>
          <a:p>
            <a:pPr lvl="0"/>
            <a:r>
              <a:rPr lang="es-ES" dirty="0" smtClean="0"/>
              <a:t>b. </a:t>
            </a:r>
            <a:r>
              <a:rPr lang="es-ES" dirty="0" err="1" smtClean="0"/>
              <a:t>xxxxxxxx</a:t>
            </a:r>
            <a:endParaRPr lang="es-ES" dirty="0" smtClean="0"/>
          </a:p>
          <a:p>
            <a:pPr lvl="0"/>
            <a:endParaRPr lang="es-ES" dirty="0" smtClean="0"/>
          </a:p>
        </p:txBody>
      </p:sp>
      <p:sp>
        <p:nvSpPr>
          <p:cNvPr id="33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6696008" y="6374028"/>
            <a:ext cx="5245486" cy="280859"/>
          </a:xfrm>
          <a:prstGeom prst="rect">
            <a:avLst/>
          </a:prstGeom>
        </p:spPr>
        <p:txBody>
          <a:bodyPr lIns="194924" tIns="97462" rIns="194924" bIns="97462">
            <a:noAutofit/>
          </a:bodyPr>
          <a:lstStyle>
            <a:lvl1pPr marL="0" indent="0">
              <a:buNone/>
              <a:defRPr sz="1100" b="1" baseline="0">
                <a:latin typeface="+mn-lt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de la foto: </a:t>
            </a:r>
            <a:r>
              <a:rPr lang="es-ES" dirty="0" err="1" smtClean="0"/>
              <a:t>xxxxxxxxxxxxxxxxxxxxxxxxx</a:t>
            </a:r>
            <a:r>
              <a:rPr lang="es-ES" dirty="0" smtClean="0"/>
              <a:t> (Calibri cuerpo 6)</a:t>
            </a:r>
          </a:p>
        </p:txBody>
      </p:sp>
      <p:sp>
        <p:nvSpPr>
          <p:cNvPr id="27" name="26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8" name="27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2" name="3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4" name="33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5" name="34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6" name="35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7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5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18" name="17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19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3439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CIÓN DEL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36" name="35 Rectángulo"/>
          <p:cNvSpPr/>
          <p:nvPr userDrawn="1"/>
        </p:nvSpPr>
        <p:spPr>
          <a:xfrm>
            <a:off x="879961" y="85645"/>
            <a:ext cx="11112270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2028352" y="1560759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2028352" y="4120296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6571674" y="1544760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6571674" y="4104297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9873" y="103461"/>
            <a:ext cx="730093" cy="6578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2649" y="676870"/>
            <a:ext cx="1437095" cy="53540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98342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4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0355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6" name="15 Rectángulo"/>
          <p:cNvSpPr/>
          <p:nvPr userDrawn="1"/>
        </p:nvSpPr>
        <p:spPr>
          <a:xfrm>
            <a:off x="147148" y="85645"/>
            <a:ext cx="11845083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7" name="16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8" name="17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9" name="18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0" name="19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1" name="20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2" name="21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23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98342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24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6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179424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6" y="280905"/>
            <a:ext cx="121697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405738" y="163150"/>
            <a:ext cx="691470" cy="166246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6" y="163150"/>
            <a:ext cx="121697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405737" y="1587231"/>
            <a:ext cx="686830" cy="2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991240" y="727327"/>
            <a:ext cx="2198765" cy="85854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4300" b="1" cap="none" spc="0" dirty="0" smtClean="0">
                <a:ln w="18415" cmpd="sng">
                  <a:noFill/>
                  <a:prstDash val="solid"/>
                </a:ln>
                <a:solidFill>
                  <a:srgbClr val="00B0F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INTRO</a:t>
            </a:r>
            <a:endParaRPr lang="es-ES" sz="4300" b="1" cap="none" spc="0" dirty="0">
              <a:ln w="18415" cmpd="sng">
                <a:noFill/>
                <a:prstDash val="solid"/>
              </a:ln>
              <a:solidFill>
                <a:srgbClr val="00B0F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1010603" y="1070099"/>
            <a:ext cx="4102363" cy="112015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DUCCIÓN</a:t>
            </a:r>
            <a:endParaRPr lang="es-ES" sz="6000" b="1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2090470"/>
            <a:ext cx="6049803" cy="4509709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grpSp>
        <p:nvGrpSpPr>
          <p:cNvPr id="20" name="19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1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04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3" name="2 Grupo"/>
          <p:cNvGrpSpPr/>
          <p:nvPr userDrawn="1"/>
        </p:nvGrpSpPr>
        <p:grpSpPr>
          <a:xfrm rot="10800000">
            <a:off x="193076" y="5101986"/>
            <a:ext cx="3726402" cy="1783245"/>
            <a:chOff x="3636441" y="116481"/>
            <a:chExt cx="1653694" cy="914402"/>
          </a:xfrm>
        </p:grpSpPr>
        <p:sp>
          <p:nvSpPr>
            <p:cNvPr id="4" name="3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4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 userDrawn="1"/>
        </p:nvSpPr>
        <p:spPr>
          <a:xfrm>
            <a:off x="147148" y="2527758"/>
            <a:ext cx="11880741" cy="1504878"/>
          </a:xfrm>
          <a:prstGeom prst="rect">
            <a:avLst/>
          </a:prstGeom>
          <a:noFill/>
        </p:spPr>
        <p:txBody>
          <a:bodyPr wrap="square" lIns="194924" tIns="97462" rIns="194924" bIns="97462">
            <a:spAutoFit/>
          </a:bodyPr>
          <a:lstStyle/>
          <a:p>
            <a:pPr algn="ctr"/>
            <a:r>
              <a:rPr lang="es-ES" sz="85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¡Gracias!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4295585" y="6220796"/>
            <a:ext cx="3728799" cy="720048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3400" b="0" cap="none" spc="0" dirty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www.inpec.gov.co</a:t>
            </a:r>
          </a:p>
        </p:txBody>
      </p:sp>
      <p:sp>
        <p:nvSpPr>
          <p:cNvPr id="8" name="3 Marcador de texto"/>
          <p:cNvSpPr>
            <a:spLocks noGrp="1"/>
          </p:cNvSpPr>
          <p:nvPr>
            <p:ph type="body" sz="half" idx="12" hasCustomPrompt="1"/>
          </p:nvPr>
        </p:nvSpPr>
        <p:spPr>
          <a:xfrm>
            <a:off x="147148" y="3611261"/>
            <a:ext cx="11845083" cy="561713"/>
          </a:xfrm>
          <a:prstGeom prst="rect">
            <a:avLst/>
          </a:prstGeom>
          <a:noFill/>
        </p:spPr>
        <p:txBody>
          <a:bodyPr lIns="194924" tIns="97462" rIns="194924" bIns="97462">
            <a:noAutofit/>
          </a:bodyPr>
          <a:lstStyle>
            <a:lvl1pPr marL="0" indent="0" algn="ctr">
              <a:buNone/>
              <a:defRPr sz="1900" b="1" baseline="0">
                <a:solidFill>
                  <a:schemeClr val="tx1"/>
                </a:solidFill>
                <a:effectLst/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err="1"/>
              <a:t>xxxxxxxxx</a:t>
            </a:r>
            <a:r>
              <a:rPr lang="es-ES" dirty="0"/>
              <a:t> @inpec.gov.co</a:t>
            </a:r>
          </a:p>
        </p:txBody>
      </p:sp>
      <p:grpSp>
        <p:nvGrpSpPr>
          <p:cNvPr id="9" name="8 Grupo"/>
          <p:cNvGrpSpPr/>
          <p:nvPr userDrawn="1"/>
        </p:nvGrpSpPr>
        <p:grpSpPr>
          <a:xfrm>
            <a:off x="8283868" y="103112"/>
            <a:ext cx="3726402" cy="1783245"/>
            <a:chOff x="3636441" y="116481"/>
            <a:chExt cx="1653694" cy="914402"/>
          </a:xfrm>
        </p:grpSpPr>
        <p:sp>
          <p:nvSpPr>
            <p:cNvPr id="10" name="9 Triángulo rectángulo"/>
            <p:cNvSpPr/>
            <p:nvPr userDrawn="1"/>
          </p:nvSpPr>
          <p:spPr>
            <a:xfrm rot="10800000">
              <a:off x="4375735" y="116483"/>
              <a:ext cx="914400" cy="9144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10 Triángulo rectángulo"/>
            <p:cNvSpPr/>
            <p:nvPr userDrawn="1"/>
          </p:nvSpPr>
          <p:spPr>
            <a:xfrm rot="10800000">
              <a:off x="3636441" y="116481"/>
              <a:ext cx="1653694" cy="603624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6" name="15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17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716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671" y="6507904"/>
            <a:ext cx="2738200" cy="373831"/>
          </a:xfrm>
          <a:prstGeom prst="rect">
            <a:avLst/>
          </a:prstGeom>
        </p:spPr>
        <p:txBody>
          <a:bodyPr lIns="91431" tIns="45716" rIns="91431" bIns="45716"/>
          <a:lstStyle/>
          <a:p>
            <a:fld id="{F06655C6-D723-440A-9391-21C6F16FF8B2}" type="datetimeFigureOut">
              <a:rPr lang="en-IN" smtClean="0"/>
              <a:t>05-08-2019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1239" y="6507904"/>
            <a:ext cx="4107299" cy="373831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4904" y="6507904"/>
            <a:ext cx="2738200" cy="373831"/>
          </a:xfrm>
          <a:prstGeom prst="rect">
            <a:avLst/>
          </a:prstGeom>
        </p:spPr>
        <p:txBody>
          <a:bodyPr lIns="91431" tIns="45716" rIns="91431" bIns="45716"/>
          <a:lstStyle/>
          <a:p>
            <a:fld id="{00474AF0-B652-4B8E-898E-C8D47AEDE24F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92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3" y="1149123"/>
            <a:ext cx="9127331" cy="24445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3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1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4" y="1149123"/>
            <a:ext cx="9127331" cy="24445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4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5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5" y="3687920"/>
            <a:ext cx="9127331" cy="1695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6672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1240" y="6507905"/>
            <a:ext cx="4107299" cy="3738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94906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32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4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674" y="1869153"/>
            <a:ext cx="10496431" cy="4455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6672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1240" y="6507905"/>
            <a:ext cx="4107299" cy="3738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94906" y="6507905"/>
            <a:ext cx="2738199" cy="373831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06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44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2D2-C8CD-486E-9403-7870FC65029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0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6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6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D2D2-C8CD-486E-9403-7870FC65029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18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30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61 Conector recto"/>
          <p:cNvCxnSpPr/>
          <p:nvPr userDrawn="1"/>
        </p:nvCxnSpPr>
        <p:spPr>
          <a:xfrm>
            <a:off x="6" y="280905"/>
            <a:ext cx="12169775" cy="0"/>
          </a:xfrm>
          <a:prstGeom prst="line">
            <a:avLst/>
          </a:prstGeom>
          <a:ln w="127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Rectángulo redondeado"/>
          <p:cNvSpPr/>
          <p:nvPr userDrawn="1"/>
        </p:nvSpPr>
        <p:spPr>
          <a:xfrm>
            <a:off x="405738" y="163150"/>
            <a:ext cx="691470" cy="1662467"/>
          </a:xfrm>
          <a:prstGeom prst="roundRect">
            <a:avLst/>
          </a:prstGeom>
          <a:solidFill>
            <a:srgbClr val="CCFF33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6" y="163150"/>
            <a:ext cx="12169775" cy="0"/>
          </a:xfrm>
          <a:prstGeom prst="line">
            <a:avLst/>
          </a:prstGeom>
          <a:ln w="76200">
            <a:solidFill>
              <a:srgbClr val="00435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1"/>
          <a:stretch/>
        </p:blipFill>
        <p:spPr bwMode="auto">
          <a:xfrm>
            <a:off x="405737" y="1587231"/>
            <a:ext cx="686830" cy="23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>
            <a:off x="996370" y="714945"/>
            <a:ext cx="2496988" cy="85854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4300" b="1" cap="none" spc="0" dirty="0" smtClean="0">
                <a:ln w="18415" cmpd="sng">
                  <a:noFill/>
                  <a:prstDash val="solid"/>
                </a:ln>
                <a:solidFill>
                  <a:srgbClr val="AAE6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PRESEN</a:t>
            </a:r>
            <a:endParaRPr lang="es-ES" sz="4300" b="1" cap="none" spc="0" dirty="0">
              <a:ln w="18415" cmpd="sng">
                <a:noFill/>
                <a:prstDash val="solid"/>
              </a:ln>
              <a:solidFill>
                <a:srgbClr val="AAE6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4" name="73 Rectángulo"/>
          <p:cNvSpPr/>
          <p:nvPr userDrawn="1"/>
        </p:nvSpPr>
        <p:spPr>
          <a:xfrm>
            <a:off x="1037033" y="1070099"/>
            <a:ext cx="3351451" cy="1120157"/>
          </a:xfrm>
          <a:prstGeom prst="rect">
            <a:avLst/>
          </a:prstGeom>
          <a:noFill/>
        </p:spPr>
        <p:txBody>
          <a:bodyPr wrap="none" lIns="194924" tIns="97462" rIns="194924" bIns="97462"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TACIÓN</a:t>
            </a:r>
            <a:endParaRPr lang="es-ES" sz="6000" b="1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  <p:sp>
        <p:nvSpPr>
          <p:cNvPr id="75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05737" y="2090470"/>
            <a:ext cx="6049803" cy="4509709"/>
          </a:xfrm>
          <a:prstGeom prst="rect">
            <a:avLst/>
          </a:prstGeom>
        </p:spPr>
        <p:txBody>
          <a:bodyPr lIns="194924" tIns="97462" rIns="194924" bIns="97462">
            <a:normAutofit/>
          </a:bodyPr>
          <a:lstStyle>
            <a:lvl1pPr marL="0" indent="0" algn="just">
              <a:buNone/>
              <a:defRPr sz="1300" b="0" baseline="0">
                <a:solidFill>
                  <a:schemeClr val="tx1"/>
                </a:solidFill>
                <a:latin typeface="Constantia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Fuente y tamaño: letra Calibri (Cuerpo), 6 a 8 puntos, interlineado sencillo, justificado. </a:t>
            </a: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</p:txBody>
      </p:sp>
      <p:grpSp>
        <p:nvGrpSpPr>
          <p:cNvPr id="20" name="19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1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9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122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8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8" y="3687920"/>
            <a:ext cx="9127331" cy="1695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13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8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340" y="1750503"/>
            <a:ext cx="10496431" cy="292075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0340" y="4698895"/>
            <a:ext cx="10496431" cy="153595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7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78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6672" y="1869153"/>
            <a:ext cx="5172154" cy="44550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60949" y="1869153"/>
            <a:ext cx="5172154" cy="44550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3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0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4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30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30" y="3687920"/>
            <a:ext cx="9127331" cy="16952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7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680" y="373831"/>
            <a:ext cx="10496431" cy="135716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6680" y="1869153"/>
            <a:ext cx="10496431" cy="4455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52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0342" y="1750503"/>
            <a:ext cx="10496431" cy="2920754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0342" y="4698897"/>
            <a:ext cx="10496431" cy="1535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27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9" y="1252694"/>
            <a:ext cx="5523261" cy="478007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11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20" name="119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3172142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2991052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3221676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grpSp>
        <p:nvGrpSpPr>
          <p:cNvPr id="28" name="27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9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8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INUACIÓN DEL TEM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47148" y="88597"/>
            <a:ext cx="11845083" cy="68118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 dirty="0"/>
          </a:p>
        </p:txBody>
      </p:sp>
      <p:sp>
        <p:nvSpPr>
          <p:cNvPr id="36" name="35 Rectángulo"/>
          <p:cNvSpPr/>
          <p:nvPr userDrawn="1"/>
        </p:nvSpPr>
        <p:spPr>
          <a:xfrm>
            <a:off x="879961" y="85645"/>
            <a:ext cx="11112270" cy="65958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23000"/>
                </a:schemeClr>
              </a:gs>
              <a:gs pos="50000">
                <a:schemeClr val="accent1">
                  <a:tint val="44500"/>
                  <a:satMod val="160000"/>
                  <a:alpha val="26000"/>
                </a:schemeClr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3" name="4 Marcador de texto"/>
          <p:cNvSpPr>
            <a:spLocks noGrp="1"/>
          </p:cNvSpPr>
          <p:nvPr>
            <p:ph type="body" sz="quarter" idx="15"/>
          </p:nvPr>
        </p:nvSpPr>
        <p:spPr>
          <a:xfrm>
            <a:off x="2028352" y="1560759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4 Marcador de texto"/>
          <p:cNvSpPr>
            <a:spLocks noGrp="1"/>
          </p:cNvSpPr>
          <p:nvPr>
            <p:ph type="body" sz="quarter" idx="16"/>
          </p:nvPr>
        </p:nvSpPr>
        <p:spPr>
          <a:xfrm>
            <a:off x="2028352" y="4120296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7"/>
          </p:nvPr>
        </p:nvSpPr>
        <p:spPr>
          <a:xfrm>
            <a:off x="6571674" y="1544760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18"/>
          </p:nvPr>
        </p:nvSpPr>
        <p:spPr>
          <a:xfrm>
            <a:off x="6571674" y="4104297"/>
            <a:ext cx="3920014" cy="2199027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>
              <a:buNone/>
              <a:defRPr sz="1700">
                <a:latin typeface="Constantia" pitchFamily="18" charset="0"/>
              </a:defRPr>
            </a:lvl1pPr>
            <a:lvl2pPr>
              <a:defRPr sz="1700">
                <a:latin typeface="Constantia" pitchFamily="18" charset="0"/>
              </a:defRPr>
            </a:lvl2pPr>
            <a:lvl3pPr>
              <a:defRPr sz="1700">
                <a:latin typeface="Constantia" pitchFamily="18" charset="0"/>
              </a:defRPr>
            </a:lvl3pPr>
            <a:lvl4pPr>
              <a:defRPr sz="1700">
                <a:latin typeface="Constantia" pitchFamily="18" charset="0"/>
              </a:defRPr>
            </a:lvl4pPr>
            <a:lvl5pPr>
              <a:defRPr sz="1700">
                <a:latin typeface="Constantia" pitchFamily="18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6 Rectángulo"/>
          <p:cNvSpPr/>
          <p:nvPr userDrawn="1"/>
        </p:nvSpPr>
        <p:spPr>
          <a:xfrm>
            <a:off x="149873" y="103461"/>
            <a:ext cx="730093" cy="6578058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2649" y="676870"/>
            <a:ext cx="1437095" cy="535403"/>
          </a:xfrm>
          <a:prstGeom prst="rect">
            <a:avLst/>
          </a:prstGeom>
        </p:spPr>
      </p:pic>
      <p:sp>
        <p:nvSpPr>
          <p:cNvPr id="9" name="8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1" name="10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2" name="11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3" name="12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4" name="13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15" name="3 Marcador de texto"/>
          <p:cNvSpPr>
            <a:spLocks noGrp="1"/>
          </p:cNvSpPr>
          <p:nvPr>
            <p:ph type="body" sz="half" idx="13" hasCustomPrompt="1"/>
          </p:nvPr>
        </p:nvSpPr>
        <p:spPr>
          <a:xfrm>
            <a:off x="11109001" y="6698342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/>
              <a:t>6</a:t>
            </a:r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212005" y="6696425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Título </a:t>
            </a:r>
            <a:r>
              <a:rPr lang="es-ES" dirty="0"/>
              <a:t>de presentación / Oficina Asesora de Planeación</a:t>
            </a:r>
          </a:p>
        </p:txBody>
      </p:sp>
      <p:grpSp>
        <p:nvGrpSpPr>
          <p:cNvPr id="23" name="22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24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0465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1222" y="1149123"/>
            <a:ext cx="9127331" cy="2444527"/>
          </a:xfrm>
          <a:prstGeom prst="rect">
            <a:avLst/>
          </a:prstGeom>
        </p:spPr>
        <p:txBody>
          <a:bodyPr anchor="b"/>
          <a:lstStyle>
            <a:lvl1pPr algn="ctr">
              <a:defRPr sz="5989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1222" y="3687920"/>
            <a:ext cx="9127331" cy="1695240"/>
          </a:xfrm>
        </p:spPr>
        <p:txBody>
          <a:bodyPr/>
          <a:lstStyle>
            <a:lvl1pPr marL="0" indent="0" algn="ctr">
              <a:buNone/>
              <a:defRPr sz="2396"/>
            </a:lvl1pPr>
            <a:lvl2pPr marL="456377" indent="0" algn="ctr">
              <a:buNone/>
              <a:defRPr sz="1996"/>
            </a:lvl2pPr>
            <a:lvl3pPr marL="912754" indent="0" algn="ctr">
              <a:buNone/>
              <a:defRPr sz="1797"/>
            </a:lvl3pPr>
            <a:lvl4pPr marL="1369131" indent="0" algn="ctr">
              <a:buNone/>
              <a:defRPr sz="1597"/>
            </a:lvl4pPr>
            <a:lvl5pPr marL="1825508" indent="0" algn="ctr">
              <a:buNone/>
              <a:defRPr sz="1597"/>
            </a:lvl5pPr>
            <a:lvl6pPr marL="2281885" indent="0" algn="ctr">
              <a:buNone/>
              <a:defRPr sz="1597"/>
            </a:lvl6pPr>
            <a:lvl7pPr marL="2738262" indent="0" algn="ctr">
              <a:buNone/>
              <a:defRPr sz="1597"/>
            </a:lvl7pPr>
            <a:lvl8pPr marL="3194639" indent="0" algn="ctr">
              <a:buNone/>
              <a:defRPr sz="1597"/>
            </a:lvl8pPr>
            <a:lvl9pPr marL="3651016" indent="0" algn="ctr">
              <a:buNone/>
              <a:defRPr sz="1597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754">
              <a:defRPr/>
            </a:pPr>
            <a:fld id="{2B0EB698-3153-4418-B36E-AB05C80E306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05/08/2019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754"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754">
              <a:defRPr/>
            </a:pPr>
            <a:fld id="{808F7353-89B6-4A4B-997B-FEFD6CA55E2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48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754">
              <a:defRPr/>
            </a:pPr>
            <a:fld id="{2B0EB698-3153-4418-B36E-AB05C80E306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05/08/2019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754"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754">
              <a:defRPr/>
            </a:pPr>
            <a:fld id="{808F7353-89B6-4A4B-997B-FEFD6CA55E2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446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9" y="1252694"/>
            <a:ext cx="5523261" cy="478007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2808618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3894162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2627525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3693193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285814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3945923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36" name="35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37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76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pic>
        <p:nvPicPr>
          <p:cNvPr id="74" name="Picture 2" descr="C:\Users\EJVELASCOA\Pictures\OTROS\DD 253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9" y="1252694"/>
            <a:ext cx="5523261" cy="4780078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2246905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3332451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1300164" y="4402864"/>
            <a:ext cx="9165778" cy="719902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2065812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3131480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2247424" y="4172237"/>
            <a:ext cx="1044474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2296436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338420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78104" y="4470485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44" name="43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45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86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1825620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2911166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1300164" y="3981579"/>
            <a:ext cx="9165778" cy="719902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1300164" y="5055471"/>
            <a:ext cx="9165778" cy="719902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1644527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2710195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2247424" y="3750952"/>
            <a:ext cx="1044474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2197163" y="4816620"/>
            <a:ext cx="10877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1875151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2962924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78104" y="4049200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286310" y="509261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57" name="56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58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91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104221" y="88593"/>
            <a:ext cx="11938747" cy="6874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0" name="49 Rectángulo"/>
          <p:cNvSpPr/>
          <p:nvPr userDrawn="1"/>
        </p:nvSpPr>
        <p:spPr>
          <a:xfrm>
            <a:off x="63704" y="6682144"/>
            <a:ext cx="10239985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1" name="50 Rectángulo"/>
          <p:cNvSpPr/>
          <p:nvPr userDrawn="1"/>
        </p:nvSpPr>
        <p:spPr>
          <a:xfrm>
            <a:off x="10353938" y="6682144"/>
            <a:ext cx="195440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2" name="51 Rectángulo"/>
          <p:cNvSpPr/>
          <p:nvPr userDrawn="1"/>
        </p:nvSpPr>
        <p:spPr>
          <a:xfrm>
            <a:off x="10604328" y="668214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3" name="52 Rectángulo"/>
          <p:cNvSpPr/>
          <p:nvPr userDrawn="1"/>
        </p:nvSpPr>
        <p:spPr>
          <a:xfrm>
            <a:off x="10777088" y="6681526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4" name="53 Rectángulo"/>
          <p:cNvSpPr/>
          <p:nvPr userDrawn="1"/>
        </p:nvSpPr>
        <p:spPr>
          <a:xfrm>
            <a:off x="10939079" y="6681524"/>
            <a:ext cx="103022" cy="282040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5" name="54 Rectángulo"/>
          <p:cNvSpPr/>
          <p:nvPr userDrawn="1"/>
        </p:nvSpPr>
        <p:spPr>
          <a:xfrm>
            <a:off x="11109001" y="6681522"/>
            <a:ext cx="976894" cy="282664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56" name="3 Marcador de texto"/>
          <p:cNvSpPr>
            <a:spLocks noGrp="1"/>
          </p:cNvSpPr>
          <p:nvPr>
            <p:ph type="body" sz="half" idx="11" hasCustomPrompt="1"/>
          </p:nvPr>
        </p:nvSpPr>
        <p:spPr>
          <a:xfrm>
            <a:off x="11109001" y="6681519"/>
            <a:ext cx="976894" cy="281418"/>
          </a:xfrm>
          <a:prstGeom prst="rect">
            <a:avLst/>
          </a:prstGeom>
        </p:spPr>
        <p:txBody>
          <a:bodyPr lIns="194924" tIns="97462" rIns="194924" bIns="97462" anchor="ctr">
            <a:noAutofit/>
          </a:bodyPr>
          <a:lstStyle>
            <a:lvl1pPr marL="0" indent="0" algn="ctr">
              <a:buNone/>
              <a:defRPr sz="1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defRPr>
            </a:lvl1pPr>
            <a:lvl2pPr marL="548225" indent="0">
              <a:buNone/>
              <a:defRPr sz="1500"/>
            </a:lvl2pPr>
            <a:lvl3pPr marL="1096447" indent="0">
              <a:buNone/>
              <a:defRPr sz="1300"/>
            </a:lvl3pPr>
            <a:lvl4pPr marL="1644667" indent="0">
              <a:buNone/>
              <a:defRPr sz="1100"/>
            </a:lvl4pPr>
            <a:lvl5pPr marL="2192890" indent="0">
              <a:buNone/>
              <a:defRPr sz="1100"/>
            </a:lvl5pPr>
            <a:lvl6pPr marL="2741115" indent="0">
              <a:buNone/>
              <a:defRPr sz="1100"/>
            </a:lvl6pPr>
            <a:lvl7pPr marL="3289337" indent="0">
              <a:buNone/>
              <a:defRPr sz="1100"/>
            </a:lvl7pPr>
            <a:lvl8pPr marL="3837557" indent="0">
              <a:buNone/>
              <a:defRPr sz="1100"/>
            </a:lvl8pPr>
            <a:lvl9pPr marL="4385782" indent="0">
              <a:buNone/>
              <a:defRPr sz="1100"/>
            </a:lvl9pPr>
          </a:lstStyle>
          <a:p>
            <a:pPr lvl="0"/>
            <a:r>
              <a:rPr lang="es-ES" dirty="0" smtClean="0"/>
              <a:t>1</a:t>
            </a:r>
          </a:p>
        </p:txBody>
      </p:sp>
      <p:sp>
        <p:nvSpPr>
          <p:cNvPr id="67" name="66 Rectángulo"/>
          <p:cNvSpPr/>
          <p:nvPr userDrawn="1"/>
        </p:nvSpPr>
        <p:spPr>
          <a:xfrm>
            <a:off x="109834" y="610580"/>
            <a:ext cx="7273146" cy="3724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8" name="67 Rectángulo"/>
          <p:cNvSpPr/>
          <p:nvPr userDrawn="1"/>
        </p:nvSpPr>
        <p:spPr>
          <a:xfrm>
            <a:off x="207259" y="457563"/>
            <a:ext cx="7337980" cy="443636"/>
          </a:xfrm>
          <a:prstGeom prst="rect">
            <a:avLst/>
          </a:prstGeom>
          <a:solidFill>
            <a:srgbClr val="00435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9" name="68 CuadroTexto"/>
          <p:cNvSpPr txBox="1"/>
          <p:nvPr userDrawn="1"/>
        </p:nvSpPr>
        <p:spPr>
          <a:xfrm>
            <a:off x="405739" y="402051"/>
            <a:ext cx="1921317" cy="596937"/>
          </a:xfrm>
          <a:prstGeom prst="rect">
            <a:avLst/>
          </a:prstGeom>
          <a:noFill/>
        </p:spPr>
        <p:txBody>
          <a:bodyPr wrap="none" lIns="194924" tIns="97462" rIns="194924" bIns="97462" rtlCol="0">
            <a:spAutoFit/>
          </a:bodyPr>
          <a:lstStyle/>
          <a:p>
            <a:r>
              <a:rPr lang="es-CO" sz="26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fornian FB" pitchFamily="18" charset="0"/>
                <a:cs typeface="Aparajita" pitchFamily="34" charset="0"/>
              </a:rPr>
              <a:t>Contenido</a:t>
            </a:r>
            <a:endParaRPr lang="es-CO" sz="2600" b="1" dirty="0">
              <a:ln>
                <a:noFill/>
              </a:ln>
              <a:solidFill>
                <a:schemeClr val="bg1"/>
              </a:solidFill>
              <a:effectLst/>
              <a:latin typeface="Californian FB" pitchFamily="18" charset="0"/>
              <a:cs typeface="Aparajita" pitchFamily="34" charset="0"/>
            </a:endParaRPr>
          </a:p>
        </p:txBody>
      </p:sp>
      <p:grpSp>
        <p:nvGrpSpPr>
          <p:cNvPr id="11" name="10 Grupo"/>
          <p:cNvGrpSpPr/>
          <p:nvPr userDrawn="1"/>
        </p:nvGrpSpPr>
        <p:grpSpPr>
          <a:xfrm>
            <a:off x="1300170" y="1367184"/>
            <a:ext cx="9165780" cy="719902"/>
            <a:chOff x="178532" y="739529"/>
            <a:chExt cx="4610038" cy="484632"/>
          </a:xfrm>
        </p:grpSpPr>
        <p:sp>
          <p:nvSpPr>
            <p:cNvPr id="5" name="4 Rectángulo"/>
            <p:cNvSpPr/>
            <p:nvPr userDrawn="1"/>
          </p:nvSpPr>
          <p:spPr>
            <a:xfrm>
              <a:off x="178533" y="739529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" name="7 Grupo"/>
            <p:cNvGrpSpPr/>
            <p:nvPr userDrawn="1"/>
          </p:nvGrpSpPr>
          <p:grpSpPr>
            <a:xfrm>
              <a:off x="1239908" y="739529"/>
              <a:ext cx="489205" cy="484632"/>
              <a:chOff x="1965404" y="1582901"/>
              <a:chExt cx="489205" cy="484632"/>
            </a:xfrm>
          </p:grpSpPr>
          <p:sp>
            <p:nvSpPr>
              <p:cNvPr id="60" name="5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1" name="6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3 Pentágono"/>
            <p:cNvSpPr/>
            <p:nvPr userDrawn="1"/>
          </p:nvSpPr>
          <p:spPr>
            <a:xfrm>
              <a:off x="178532" y="739529"/>
              <a:ext cx="1304854" cy="484632"/>
            </a:xfrm>
            <a:prstGeom prst="homePlate">
              <a:avLst>
                <a:gd name="adj" fmla="val 34277"/>
              </a:avLst>
            </a:prstGeom>
            <a:solidFill>
              <a:schemeClr val="accent5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9 Grupo"/>
          <p:cNvGrpSpPr/>
          <p:nvPr userDrawn="1"/>
        </p:nvGrpSpPr>
        <p:grpSpPr>
          <a:xfrm>
            <a:off x="1300164" y="2452728"/>
            <a:ext cx="9165778" cy="719902"/>
            <a:chOff x="178532" y="1368177"/>
            <a:chExt cx="4610037" cy="484632"/>
          </a:xfrm>
        </p:grpSpPr>
        <p:sp>
          <p:nvSpPr>
            <p:cNvPr id="65" name="64 Rectángulo"/>
            <p:cNvSpPr/>
            <p:nvPr userDrawn="1"/>
          </p:nvSpPr>
          <p:spPr>
            <a:xfrm>
              <a:off x="178533" y="1368177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66" name="65 Grupo"/>
            <p:cNvGrpSpPr/>
            <p:nvPr userDrawn="1"/>
          </p:nvGrpSpPr>
          <p:grpSpPr>
            <a:xfrm>
              <a:off x="1239908" y="1368177"/>
              <a:ext cx="489205" cy="484632"/>
              <a:chOff x="1965404" y="1582901"/>
              <a:chExt cx="489205" cy="484632"/>
            </a:xfrm>
          </p:grpSpPr>
          <p:sp>
            <p:nvSpPr>
              <p:cNvPr id="70" name="6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6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1" name="7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72" name="71 Pentágono"/>
            <p:cNvSpPr/>
            <p:nvPr userDrawn="1"/>
          </p:nvSpPr>
          <p:spPr>
            <a:xfrm>
              <a:off x="178532" y="1368177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 userDrawn="1"/>
        </p:nvGrpSpPr>
        <p:grpSpPr>
          <a:xfrm>
            <a:off x="1300164" y="3523143"/>
            <a:ext cx="9165778" cy="719902"/>
            <a:chOff x="178532" y="1944241"/>
            <a:chExt cx="4610037" cy="484632"/>
          </a:xfrm>
        </p:grpSpPr>
        <p:sp>
          <p:nvSpPr>
            <p:cNvPr id="88" name="87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89" name="88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0" name="89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1" name="90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2" name="9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chemeClr val="accent3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3" name="92 Grupo"/>
          <p:cNvGrpSpPr/>
          <p:nvPr userDrawn="1"/>
        </p:nvGrpSpPr>
        <p:grpSpPr>
          <a:xfrm>
            <a:off x="1300164" y="4597035"/>
            <a:ext cx="9165778" cy="719902"/>
            <a:chOff x="178532" y="1944241"/>
            <a:chExt cx="4610037" cy="484632"/>
          </a:xfrm>
        </p:grpSpPr>
        <p:sp>
          <p:nvSpPr>
            <p:cNvPr id="94" name="93 Rectángulo"/>
            <p:cNvSpPr/>
            <p:nvPr userDrawn="1"/>
          </p:nvSpPr>
          <p:spPr>
            <a:xfrm>
              <a:off x="178533" y="1944241"/>
              <a:ext cx="4610036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95" name="94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97" name="96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98" name="97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96" name="95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00B0F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9" name="98 Grupo"/>
          <p:cNvGrpSpPr/>
          <p:nvPr userDrawn="1"/>
        </p:nvGrpSpPr>
        <p:grpSpPr>
          <a:xfrm>
            <a:off x="1300170" y="5682579"/>
            <a:ext cx="9165780" cy="719902"/>
            <a:chOff x="178532" y="1944241"/>
            <a:chExt cx="4610038" cy="484632"/>
          </a:xfrm>
        </p:grpSpPr>
        <p:sp>
          <p:nvSpPr>
            <p:cNvPr id="100" name="99 Rectángulo"/>
            <p:cNvSpPr/>
            <p:nvPr userDrawn="1"/>
          </p:nvSpPr>
          <p:spPr>
            <a:xfrm>
              <a:off x="178533" y="1944241"/>
              <a:ext cx="4610037" cy="484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grpSp>
          <p:nvGrpSpPr>
            <p:cNvPr id="101" name="100 Grupo"/>
            <p:cNvGrpSpPr/>
            <p:nvPr userDrawn="1"/>
          </p:nvGrpSpPr>
          <p:grpSpPr>
            <a:xfrm>
              <a:off x="1239908" y="1944241"/>
              <a:ext cx="489205" cy="484632"/>
              <a:chOff x="1965404" y="1582901"/>
              <a:chExt cx="489205" cy="484632"/>
            </a:xfrm>
          </p:grpSpPr>
          <p:sp>
            <p:nvSpPr>
              <p:cNvPr id="103" name="102 Pentágono"/>
              <p:cNvSpPr/>
              <p:nvPr userDrawn="1"/>
            </p:nvSpPr>
            <p:spPr>
              <a:xfrm>
                <a:off x="1965405" y="1582901"/>
                <a:ext cx="489204" cy="484632"/>
              </a:xfrm>
              <a:prstGeom prst="homePlate">
                <a:avLst>
                  <a:gd name="adj" fmla="val 34277"/>
                </a:avLst>
              </a:prstGeom>
              <a:solidFill>
                <a:srgbClr val="7030A0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4" name="103 Pentágono"/>
              <p:cNvSpPr/>
              <p:nvPr userDrawn="1"/>
            </p:nvSpPr>
            <p:spPr>
              <a:xfrm>
                <a:off x="1965404" y="1582901"/>
                <a:ext cx="356309" cy="484632"/>
              </a:xfrm>
              <a:prstGeom prst="homePlate">
                <a:avLst>
                  <a:gd name="adj" fmla="val 47628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102" name="101 Pentágono"/>
            <p:cNvSpPr/>
            <p:nvPr userDrawn="1"/>
          </p:nvSpPr>
          <p:spPr>
            <a:xfrm>
              <a:off x="178532" y="1944241"/>
              <a:ext cx="1304853" cy="484632"/>
            </a:xfrm>
            <a:prstGeom prst="homePlate">
              <a:avLst>
                <a:gd name="adj" fmla="val 34277"/>
              </a:avLst>
            </a:prstGeom>
            <a:solidFill>
              <a:srgbClr val="7030A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05" name="104 Rectángulo"/>
          <p:cNvSpPr/>
          <p:nvPr userDrawn="1"/>
        </p:nvSpPr>
        <p:spPr>
          <a:xfrm>
            <a:off x="2271957" y="1186091"/>
            <a:ext cx="951500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01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6" name="105 Rectángulo"/>
          <p:cNvSpPr/>
          <p:nvPr userDrawn="1"/>
        </p:nvSpPr>
        <p:spPr>
          <a:xfrm>
            <a:off x="2230991" y="2251759"/>
            <a:ext cx="10541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02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7" name="106 Rectángulo"/>
          <p:cNvSpPr/>
          <p:nvPr userDrawn="1"/>
        </p:nvSpPr>
        <p:spPr>
          <a:xfrm>
            <a:off x="2247424" y="3292516"/>
            <a:ext cx="1044474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03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8" name="107 Rectángulo"/>
          <p:cNvSpPr/>
          <p:nvPr userDrawn="1"/>
        </p:nvSpPr>
        <p:spPr>
          <a:xfrm>
            <a:off x="2197163" y="4358184"/>
            <a:ext cx="1087756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rgbClr val="0043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04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rgbClr val="0043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9" name="108 Rectángulo"/>
          <p:cNvSpPr/>
          <p:nvPr userDrawn="1"/>
        </p:nvSpPr>
        <p:spPr>
          <a:xfrm>
            <a:off x="2242613" y="5481610"/>
            <a:ext cx="1054092" cy="981658"/>
          </a:xfrm>
          <a:prstGeom prst="rect">
            <a:avLst/>
          </a:prstGeom>
          <a:noFill/>
        </p:spPr>
        <p:txBody>
          <a:bodyPr wrap="none" lIns="194924" tIns="97462" rIns="194924" bIns="97462" anchor="ctr">
            <a:spAutoFit/>
          </a:bodyPr>
          <a:lstStyle/>
          <a:p>
            <a:pPr algn="ctr"/>
            <a:r>
              <a:rPr lang="es-ES" sz="5100" b="0" cap="none" spc="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05</a:t>
            </a:r>
            <a:endParaRPr lang="es-ES" sz="5100" b="0" cap="none" spc="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283890" y="1416715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2" name="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278104" y="2504489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3" name="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4278104" y="3590764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4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4286310" y="4634183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15" name="6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263795" y="5734340"/>
            <a:ext cx="6014637" cy="622134"/>
          </a:xfrm>
          <a:prstGeom prst="rect">
            <a:avLst/>
          </a:prstGeom>
        </p:spPr>
        <p:txBody>
          <a:bodyPr lIns="194924" tIns="97462" rIns="194924" bIns="97462" anchor="ctr"/>
          <a:lstStyle>
            <a:lvl1pPr marL="0" indent="0">
              <a:buNone/>
              <a:defRPr sz="2100" b="1">
                <a:solidFill>
                  <a:srgbClr val="00435A"/>
                </a:solidFill>
                <a:effectLst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121" name="6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165874" y="6709733"/>
            <a:ext cx="10081430" cy="241446"/>
          </a:xfrm>
          <a:prstGeom prst="rect">
            <a:avLst/>
          </a:prstGeom>
          <a:ln>
            <a:noFill/>
          </a:ln>
        </p:spPr>
        <p:txBody>
          <a:bodyPr lIns="194924" tIns="97462" rIns="194924" bIns="97462" anchor="ctr"/>
          <a:lstStyle>
            <a:lvl1pPr marL="0" indent="0" algn="r">
              <a:buNone/>
              <a:defRPr sz="1300" b="1" baseline="0">
                <a:solidFill>
                  <a:schemeClr val="bg1"/>
                </a:solidFill>
                <a:effectLst/>
                <a:latin typeface="Constantia" pitchFamily="18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s-ES" dirty="0" smtClean="0"/>
              <a:t>Tema de presentación / Oficina Asesora de Planeación</a:t>
            </a:r>
          </a:p>
        </p:txBody>
      </p:sp>
      <p:sp>
        <p:nvSpPr>
          <p:cNvPr id="59" name="58 Triángulo rectángulo"/>
          <p:cNvSpPr/>
          <p:nvPr userDrawn="1"/>
        </p:nvSpPr>
        <p:spPr>
          <a:xfrm rot="10800000">
            <a:off x="9937946" y="123659"/>
            <a:ext cx="2060491" cy="1783241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62" name="61 Triángulo rectángulo"/>
          <p:cNvSpPr/>
          <p:nvPr userDrawn="1"/>
        </p:nvSpPr>
        <p:spPr>
          <a:xfrm rot="10800000">
            <a:off x="8272035" y="123655"/>
            <a:ext cx="3726402" cy="1177173"/>
          </a:xfrm>
          <a:prstGeom prst="rtTriangl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grpSp>
        <p:nvGrpSpPr>
          <p:cNvPr id="74" name="73 Grupo"/>
          <p:cNvGrpSpPr/>
          <p:nvPr userDrawn="1"/>
        </p:nvGrpSpPr>
        <p:grpSpPr>
          <a:xfrm>
            <a:off x="8042617" y="396019"/>
            <a:ext cx="3801320" cy="320047"/>
            <a:chOff x="3445807" y="209699"/>
            <a:chExt cx="1812109" cy="176289"/>
          </a:xfrm>
        </p:grpSpPr>
        <p:pic>
          <p:nvPicPr>
            <p:cNvPr id="75" name="Picture 4" descr="C:\Users\EJVELASCOA\Pictures\OTROS\101 (1)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5" r="34739"/>
            <a:stretch/>
          </p:blipFill>
          <p:spPr bwMode="auto">
            <a:xfrm>
              <a:off x="3445807" y="226949"/>
              <a:ext cx="554856" cy="155548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5" descr="C:\Users\EJVELASCOA\Pictures\OTROS\Logo INPEC (AzulTransp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829" y="209699"/>
              <a:ext cx="497716" cy="16052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4" descr="Presidencia de la RepÃºblica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553" y="214111"/>
              <a:ext cx="613363" cy="171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16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PORTADA DE CONTENIDO 1">
    <p:bg>
      <p:bgPr>
        <a:solidFill>
          <a:srgbClr val="004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-6189"/>
            <a:ext cx="12173353" cy="70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 userDrawn="1"/>
        </p:nvSpPr>
        <p:spPr>
          <a:xfrm>
            <a:off x="243475" y="140479"/>
            <a:ext cx="8113071" cy="674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4924" tIns="97462" rIns="194924" bIns="97462" rtlCol="0" anchor="ctr"/>
          <a:lstStyle/>
          <a:p>
            <a:pPr algn="ctr"/>
            <a:endParaRPr lang="es-CO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243479" y="140480"/>
            <a:ext cx="8065283" cy="6740561"/>
          </a:xfrm>
          <a:prstGeom prst="rect">
            <a:avLst/>
          </a:prstGeom>
        </p:spPr>
        <p:txBody>
          <a:bodyPr lIns="194924" tIns="97462" rIns="194924" bIns="97462"/>
          <a:lstStyle>
            <a:lvl1pPr>
              <a:defRPr sz="2300"/>
            </a:lvl1pPr>
          </a:lstStyle>
          <a:p>
            <a:endParaRPr lang="es-CO" dirty="0"/>
          </a:p>
        </p:txBody>
      </p: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548" y="0"/>
            <a:ext cx="3820494" cy="702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518810" y="2738380"/>
            <a:ext cx="3569751" cy="1755379"/>
          </a:xfrm>
          <a:prstGeom prst="rect">
            <a:avLst/>
          </a:prstGeom>
        </p:spPr>
        <p:txBody>
          <a:bodyPr lIns="194924" tIns="97462" rIns="194924" bIns="97462"/>
          <a:lstStyle>
            <a:lvl1pPr marL="0" indent="0" algn="l">
              <a:buNone/>
              <a:defRPr sz="2600" baseline="0">
                <a:solidFill>
                  <a:schemeClr val="bg1"/>
                </a:solidFill>
                <a:effectLst/>
                <a:latin typeface="Berlin Sans FB" pitchFamily="34" charset="0"/>
              </a:defRPr>
            </a:lvl1pPr>
            <a:lvl2pPr>
              <a:defRPr sz="3400">
                <a:latin typeface="Constantia" pitchFamily="18" charset="0"/>
              </a:defRPr>
            </a:lvl2pPr>
            <a:lvl3pPr>
              <a:defRPr sz="3400">
                <a:latin typeface="Constantia" pitchFamily="18" charset="0"/>
              </a:defRPr>
            </a:lvl3pPr>
            <a:lvl4pPr>
              <a:defRPr sz="3400">
                <a:latin typeface="Constantia" pitchFamily="18" charset="0"/>
              </a:defRPr>
            </a:lvl4pPr>
            <a:lvl5pPr>
              <a:defRPr sz="3400">
                <a:latin typeface="Constantia" pitchFamily="18" charset="0"/>
              </a:defRPr>
            </a:lvl5pPr>
          </a:lstStyle>
          <a:p>
            <a:pPr lvl="0"/>
            <a:r>
              <a:rPr lang="es-CO" dirty="0" smtClean="0"/>
              <a:t>TÍTULO A TRATAR DE ACUERDO AL CONTENIDO</a:t>
            </a:r>
          </a:p>
          <a:p>
            <a:pPr lvl="0"/>
            <a:r>
              <a:rPr lang="es-CO" dirty="0" smtClean="0"/>
              <a:t>(Berlín Sans FB 12)</a:t>
            </a:r>
            <a:endParaRPr lang="es-CO" dirty="0"/>
          </a:p>
        </p:txBody>
      </p:sp>
      <p:pic>
        <p:nvPicPr>
          <p:cNvPr id="5123" name="Picture 3" descr="C:\Users\EJVELASCOA\Pictures\OTROS\Logo INPEC (BlancoTransp)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422" y="140482"/>
            <a:ext cx="1898933" cy="530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1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27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4" r:id="rId2"/>
    <p:sldLayoutId id="2147483742" r:id="rId3"/>
    <p:sldLayoutId id="2147483741" r:id="rId4"/>
    <p:sldLayoutId id="2147483737" r:id="rId5"/>
    <p:sldLayoutId id="2147483738" r:id="rId6"/>
    <p:sldLayoutId id="2147483739" r:id="rId7"/>
    <p:sldLayoutId id="2147483740" r:id="rId8"/>
    <p:sldLayoutId id="2147483733" r:id="rId9"/>
    <p:sldLayoutId id="2147483744" r:id="rId10"/>
    <p:sldLayoutId id="2147483745" r:id="rId11"/>
    <p:sldLayoutId id="2147483747" r:id="rId12"/>
    <p:sldLayoutId id="2147483746" r:id="rId13"/>
    <p:sldLayoutId id="2147483753" r:id="rId14"/>
    <p:sldLayoutId id="2147483754" r:id="rId15"/>
    <p:sldLayoutId id="2147483673" r:id="rId16"/>
    <p:sldLayoutId id="2147483750" r:id="rId17"/>
    <p:sldLayoutId id="2147483743" r:id="rId18"/>
    <p:sldLayoutId id="2147483751" r:id="rId19"/>
    <p:sldLayoutId id="2147483749" r:id="rId20"/>
    <p:sldLayoutId id="2147483755" r:id="rId21"/>
  </p:sldLayoutIdLst>
  <p:timing>
    <p:tnLst>
      <p:par>
        <p:cTn id="1" dur="indefinite" restart="never" nodeType="tmRoot"/>
      </p:par>
    </p:tnLst>
  </p:timing>
  <p:txStyles>
    <p:titleStyle>
      <a:lvl1pPr algn="ctr" defTabSz="1949236" rtl="0" eaLnBrk="1" latinLnBrk="0" hangingPunct="1">
        <a:spcBef>
          <a:spcPct val="0"/>
        </a:spcBef>
        <a:buNone/>
        <a:defRPr sz="9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0965" indent="-730965" algn="l" defTabSz="1949236" rtl="0" eaLnBrk="1" latinLnBrk="0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583754" indent="-609138" algn="l" defTabSz="1949236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436546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411164" indent="-487309" algn="l" defTabSz="1949236" rtl="0" eaLnBrk="1" latinLnBrk="0" hangingPunct="1">
        <a:spcBef>
          <a:spcPct val="20000"/>
        </a:spcBef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85782" indent="-487309" algn="l" defTabSz="1949236" rtl="0" eaLnBrk="1" latinLnBrk="0" hangingPunct="1">
        <a:spcBef>
          <a:spcPct val="20000"/>
        </a:spcBef>
        <a:buFont typeface="Arial" pitchFamily="34" charset="0"/>
        <a:buChar char="»"/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360400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335016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309634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284255" indent="-487309" algn="l" defTabSz="19492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74618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949236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923855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98473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873091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847709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822325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796944" algn="l" defTabSz="1949236" rtl="0" eaLnBrk="1" latinLnBrk="0" hangingPunct="1"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0"/>
            <a:ext cx="12169775" cy="7021513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8" y="373831"/>
            <a:ext cx="10496431" cy="135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8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9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1668-D578-40ED-9D09-9B29A89E9D0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4" y="6507909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10" y="6507909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10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5" y="6507910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11" y="6507910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290"/>
            <a:ext cx="12190271" cy="703333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10152" y="157011"/>
            <a:ext cx="5561690" cy="779199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693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9775" cy="7021513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2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54">
              <a:defRPr/>
            </a:pPr>
            <a:fld id="{2B0EB698-3153-4418-B36E-AB05C80E306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05/08/2019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8" y="6507903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54"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4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54">
              <a:defRPr/>
            </a:pPr>
            <a:fld id="{808F7353-89B6-4A4B-997B-FEFD6CA55E2F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2754"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3037052" y="157003"/>
            <a:ext cx="6122918" cy="779199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79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3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</p:sldLayoutIdLst>
  <p:timing>
    <p:tnLst>
      <p:par>
        <p:cTn id="1" dur="indefinite" restart="never" nodeType="tmRoot"/>
      </p:par>
    </p:tnLst>
  </p:timing>
  <p:txStyles>
    <p:titleStyle>
      <a:lvl1pPr algn="l" defTabSz="912754" rtl="0" eaLnBrk="1" latinLnBrk="0" hangingPunct="1">
        <a:lnSpc>
          <a:spcPct val="90000"/>
        </a:lnSpc>
        <a:spcBef>
          <a:spcPct val="0"/>
        </a:spcBef>
        <a:buNone/>
        <a:defRPr sz="4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89" indent="-228189" algn="l" defTabSz="91275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4566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3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0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53697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4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1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422828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879205" indent="-228189" algn="l" defTabSz="91275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377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2754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1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5508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1885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2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4639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1016" algn="l" defTabSz="912754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2" y="373831"/>
            <a:ext cx="10496431" cy="135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2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8" y="6507903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4" y="6507903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819" cy="70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6673" y="373831"/>
            <a:ext cx="10496431" cy="1357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3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4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39" y="6507904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5" y="6507904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775" cy="70215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519" y="121585"/>
            <a:ext cx="1670983" cy="5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5178" r="2301" b="10263"/>
          <a:stretch/>
        </p:blipFill>
        <p:spPr>
          <a:xfrm>
            <a:off x="-35793" y="-17636"/>
            <a:ext cx="12241360" cy="70567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58875"/>
          <a:stretch/>
        </p:blipFill>
        <p:spPr>
          <a:xfrm>
            <a:off x="540271" y="2"/>
            <a:ext cx="4464496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58875"/>
          <a:stretch/>
        </p:blipFill>
        <p:spPr>
          <a:xfrm>
            <a:off x="540271" y="2"/>
            <a:ext cx="4464496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/>
          <a:stretch/>
        </p:blipFill>
        <p:spPr>
          <a:xfrm>
            <a:off x="-8744" y="3"/>
            <a:ext cx="12178522" cy="702287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"/>
            <a:ext cx="12169775" cy="7022877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5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6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D2D2-C8CD-486E-9403-7870FC65029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1" y="6507906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7" y="6507906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4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774" cy="70215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0"/>
          <a:stretch/>
        </p:blipFill>
        <p:spPr>
          <a:xfrm>
            <a:off x="6660951" y="4"/>
            <a:ext cx="5368139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69774" cy="70631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0"/>
          <a:stretch/>
        </p:blipFill>
        <p:spPr>
          <a:xfrm>
            <a:off x="6660951" y="4"/>
            <a:ext cx="5368139" cy="70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69775" cy="702151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37052" y="157009"/>
            <a:ext cx="6122918" cy="779199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6677" y="1869153"/>
            <a:ext cx="10496431" cy="445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6672" y="6507908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1243" y="6507908"/>
            <a:ext cx="41072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4909" y="6507908"/>
            <a:ext cx="2738199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subTitle" idx="1"/>
          </p:nvPr>
        </p:nvSpPr>
        <p:spPr>
          <a:xfrm>
            <a:off x="5724847" y="1778307"/>
            <a:ext cx="5904656" cy="2524537"/>
          </a:xfrm>
        </p:spPr>
        <p:txBody>
          <a:bodyPr wrap="square">
            <a:spAutoFit/>
          </a:bodyPr>
          <a:lstStyle/>
          <a:p>
            <a:r>
              <a:rPr lang="es-CO" sz="5800" dirty="0">
                <a:solidFill>
                  <a:schemeClr val="bg1"/>
                </a:solidFill>
                <a:latin typeface="Bebas Neue" panose="020B0606020202050201" pitchFamily="34" charset="0"/>
              </a:rPr>
              <a:t>Resultados Seguimiento </a:t>
            </a:r>
            <a:r>
              <a:rPr lang="es-CO" sz="5800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II </a:t>
            </a:r>
            <a:r>
              <a:rPr lang="es-CO" sz="5800" dirty="0">
                <a:solidFill>
                  <a:schemeClr val="bg1"/>
                </a:solidFill>
                <a:latin typeface="Bebas Neue" panose="020B0606020202050201" pitchFamily="34" charset="0"/>
              </a:rPr>
              <a:t>Trimestre  MIPG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6516935" y="4374852"/>
            <a:ext cx="4248472" cy="7508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Oficina Asesora de Planeación</a:t>
            </a:r>
          </a:p>
          <a:p>
            <a:pPr marL="0" indent="0" algn="ctr">
              <a:buNone/>
            </a:pPr>
            <a:r>
              <a:rPr lang="es-CO" sz="24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MANUEL RIAÑO VARGAS</a:t>
            </a:r>
          </a:p>
        </p:txBody>
      </p:sp>
    </p:spTree>
    <p:extLst>
      <p:ext uri="{BB962C8B-B14F-4D97-AF65-F5344CB8AC3E}">
        <p14:creationId xmlns:p14="http://schemas.microsoft.com/office/powerpoint/2010/main" val="13181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3"/>
          <p:cNvGraphicFramePr/>
          <p:nvPr>
            <p:extLst>
              <p:ext uri="{D42A27DB-BD31-4B8C-83A1-F6EECF244321}">
                <p14:modId xmlns:p14="http://schemas.microsoft.com/office/powerpoint/2010/main" val="2921617419"/>
              </p:ext>
            </p:extLst>
          </p:nvPr>
        </p:nvGraphicFramePr>
        <p:xfrm>
          <a:off x="232873" y="972245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6" y="2738438"/>
            <a:ext cx="2497167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GESTIÓN </a:t>
            </a:r>
            <a:r>
              <a:rPr lang="es-CO" sz="2800" dirty="0" smtClean="0">
                <a:solidFill>
                  <a:schemeClr val="bg1"/>
                </a:solidFill>
              </a:rPr>
              <a:t>DE VALORES 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1692399" y="2001591"/>
            <a:ext cx="2109398" cy="1154845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96% 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44308"/>
              </p:ext>
            </p:extLst>
          </p:nvPr>
        </p:nvGraphicFramePr>
        <p:xfrm>
          <a:off x="612279" y="4544216"/>
          <a:ext cx="8640960" cy="1832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4320480"/>
                <a:gridCol w="4320480"/>
              </a:tblGrid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Relación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Estado - Ciudadano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Ventanilla Hacia Adentro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5364807" y="1926580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Relación Estado - Ciudadano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364807" y="2579014"/>
            <a:ext cx="3744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De la Ventanilla Hacia Adentro </a:t>
            </a:r>
          </a:p>
        </p:txBody>
      </p:sp>
      <p:pic>
        <p:nvPicPr>
          <p:cNvPr id="22" name="Picture 14" descr="Imagen relacionada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924" y="4544216"/>
            <a:ext cx="999532" cy="112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2 Marcador de texto"/>
          <p:cNvSpPr txBox="1">
            <a:spLocks/>
          </p:cNvSpPr>
          <p:nvPr/>
        </p:nvSpPr>
        <p:spPr>
          <a:xfrm>
            <a:off x="3115597" y="126380"/>
            <a:ext cx="5993625" cy="377800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3 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16424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Marcador de texto"/>
          <p:cNvSpPr txBox="1">
            <a:spLocks/>
          </p:cNvSpPr>
          <p:nvPr/>
        </p:nvSpPr>
        <p:spPr>
          <a:xfrm>
            <a:off x="6300911" y="198388"/>
            <a:ext cx="5544616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 POR POLÍTICAS DIMENSIÓN </a:t>
            </a:r>
            <a:r>
              <a:rPr lang="es-CO" dirty="0"/>
              <a:t>GESTIÓN CON </a:t>
            </a:r>
            <a:r>
              <a:rPr lang="es-CO" dirty="0" smtClean="0"/>
              <a:t>VALORES</a:t>
            </a:r>
            <a:endParaRPr lang="es-CO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74729003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38835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7813079" y="3803682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397255" y="3772366"/>
            <a:ext cx="864096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948983" y="1385079"/>
            <a:ext cx="4104456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 la Ventanilla Hacia Adentro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750378412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56030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980430" y="3542072"/>
            <a:ext cx="835080" cy="98168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06572" y="3510756"/>
            <a:ext cx="922131" cy="98168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endParaRPr lang="es-CO" sz="1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6295" y="1395165"/>
            <a:ext cx="4536504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Relación Estado - Ciudadano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 CuadroTexto"/>
          <p:cNvSpPr txBox="1"/>
          <p:nvPr/>
        </p:nvSpPr>
        <p:spPr>
          <a:xfrm>
            <a:off x="3535589" y="3078714"/>
            <a:ext cx="864096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69263" y="2738438"/>
            <a:ext cx="2520280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EVALUACIÓN POR RESULTADOS </a:t>
            </a:r>
          </a:p>
        </p:txBody>
      </p:sp>
      <p:pic>
        <p:nvPicPr>
          <p:cNvPr id="6" name="Imagen 17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A27B1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33359" y="4494213"/>
            <a:ext cx="966752" cy="1188764"/>
          </a:xfrm>
          <a:prstGeom prst="rect">
            <a:avLst/>
          </a:prstGeom>
        </p:spPr>
      </p:pic>
      <p:graphicFrame>
        <p:nvGraphicFramePr>
          <p:cNvPr id="7" name="Chart 43"/>
          <p:cNvGraphicFramePr/>
          <p:nvPr>
            <p:extLst>
              <p:ext uri="{D42A27DB-BD31-4B8C-83A1-F6EECF244321}">
                <p14:modId xmlns:p14="http://schemas.microsoft.com/office/powerpoint/2010/main" val="3654763856"/>
              </p:ext>
            </p:extLst>
          </p:nvPr>
        </p:nvGraphicFramePr>
        <p:xfrm>
          <a:off x="1" y="606246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1"/>
          <p:cNvSpPr txBox="1"/>
          <p:nvPr/>
        </p:nvSpPr>
        <p:spPr>
          <a:xfrm>
            <a:off x="1620391" y="1566540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555639" y="1566540"/>
            <a:ext cx="3977519" cy="843185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y Evaluación del Desempeño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nstitucional.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82710"/>
              </p:ext>
            </p:extLst>
          </p:nvPr>
        </p:nvGraphicFramePr>
        <p:xfrm>
          <a:off x="684287" y="3942804"/>
          <a:ext cx="8113070" cy="26428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{8799B23B-EC83-4686-B30A-512413B5E67A}</a:tableStyleId>
              </a:tblPr>
              <a:tblGrid>
                <a:gridCol w="4056535"/>
                <a:gridCol w="4056535"/>
              </a:tblGrid>
              <a:tr h="72320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197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71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y Evaluación del Desempeño Institucional.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22 Marcador de texto"/>
          <p:cNvSpPr txBox="1">
            <a:spLocks/>
          </p:cNvSpPr>
          <p:nvPr/>
        </p:nvSpPr>
        <p:spPr>
          <a:xfrm>
            <a:off x="3060551" y="416347"/>
            <a:ext cx="6048672" cy="377800"/>
          </a:xfrm>
          <a:prstGeom prst="rect">
            <a:avLst/>
          </a:prstGeom>
        </p:spPr>
        <p:txBody>
          <a:bodyPr lIns="194933" tIns="97467" rIns="194933" bIns="97467" anchor="ctr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4 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20349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6" y="2738438"/>
            <a:ext cx="2497167" cy="17557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GESTIÓN DEL CONOCIMIENTO Y LA INNOVACIÓN </a:t>
            </a:r>
          </a:p>
          <a:p>
            <a:pPr marL="0" indent="0" algn="ctr">
              <a:buNone/>
            </a:pPr>
            <a:endParaRPr lang="es-CO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43"/>
          <p:cNvGraphicFramePr/>
          <p:nvPr>
            <p:extLst>
              <p:ext uri="{D42A27DB-BD31-4B8C-83A1-F6EECF244321}">
                <p14:modId xmlns:p14="http://schemas.microsoft.com/office/powerpoint/2010/main" val="466611043"/>
              </p:ext>
            </p:extLst>
          </p:nvPr>
        </p:nvGraphicFramePr>
        <p:xfrm>
          <a:off x="-107801" y="918468"/>
          <a:ext cx="4744018" cy="309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1"/>
          <p:cNvSpPr txBox="1"/>
          <p:nvPr/>
        </p:nvSpPr>
        <p:spPr>
          <a:xfrm>
            <a:off x="1404367" y="1613464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136%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02851" y="1915795"/>
            <a:ext cx="4306371" cy="843185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 Penitenciaria y Carcelaria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17538"/>
              </p:ext>
            </p:extLst>
          </p:nvPr>
        </p:nvGraphicFramePr>
        <p:xfrm>
          <a:off x="971719" y="4158828"/>
          <a:ext cx="8113070" cy="27028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4056535"/>
                <a:gridCol w="4056535"/>
              </a:tblGrid>
              <a:tr h="56171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62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Penitenciaria y Carcelaria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320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22 Marcador de texto"/>
          <p:cNvSpPr txBox="1">
            <a:spLocks/>
          </p:cNvSpPr>
          <p:nvPr/>
        </p:nvSpPr>
        <p:spPr>
          <a:xfrm>
            <a:off x="3060551" y="198388"/>
            <a:ext cx="6048672" cy="595759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TRIMESTRE</a:t>
            </a:r>
            <a:endParaRPr lang="es-C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35" y="4806900"/>
            <a:ext cx="1273031" cy="10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7" y="2738438"/>
            <a:ext cx="2497166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CONTROL INTERNO</a:t>
            </a:r>
          </a:p>
        </p:txBody>
      </p:sp>
      <p:sp>
        <p:nvSpPr>
          <p:cNvPr id="6" name="22 Marcador de texto"/>
          <p:cNvSpPr txBox="1">
            <a:spLocks/>
          </p:cNvSpPr>
          <p:nvPr/>
        </p:nvSpPr>
        <p:spPr>
          <a:xfrm>
            <a:off x="3060551" y="198388"/>
            <a:ext cx="6048672" cy="720080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pic>
        <p:nvPicPr>
          <p:cNvPr id="7" name="Imagen 17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0366" y="4494213"/>
            <a:ext cx="941187" cy="946007"/>
          </a:xfrm>
          <a:prstGeom prst="rect">
            <a:avLst/>
          </a:prstGeom>
        </p:spPr>
      </p:pic>
      <p:graphicFrame>
        <p:nvGraphicFramePr>
          <p:cNvPr id="8" name="Chart 43"/>
          <p:cNvGraphicFramePr/>
          <p:nvPr>
            <p:extLst>
              <p:ext uri="{D42A27DB-BD31-4B8C-83A1-F6EECF244321}">
                <p14:modId xmlns:p14="http://schemas.microsoft.com/office/powerpoint/2010/main" val="409158634"/>
              </p:ext>
            </p:extLst>
          </p:nvPr>
        </p:nvGraphicFramePr>
        <p:xfrm>
          <a:off x="-218446" y="989767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61"/>
          <p:cNvSpPr txBox="1"/>
          <p:nvPr/>
        </p:nvSpPr>
        <p:spPr>
          <a:xfrm>
            <a:off x="1411419" y="1941841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02852" y="2405448"/>
            <a:ext cx="3407490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Control Interno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703460"/>
              </p:ext>
            </p:extLst>
          </p:nvPr>
        </p:nvGraphicFramePr>
        <p:xfrm>
          <a:off x="584056" y="4257222"/>
          <a:ext cx="8113070" cy="256590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{616DA210-FB5B-4158-B5E0-FEB733F419BA}</a:tableStyleId>
              </a:tblPr>
              <a:tblGrid>
                <a:gridCol w="4056535"/>
                <a:gridCol w="4056535"/>
              </a:tblGrid>
              <a:tr h="56171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7188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1713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latin typeface="Constantia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0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69263" y="2738438"/>
            <a:ext cx="2520280" cy="17557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ATENCIÓN Y TRATAMIENTO </a:t>
            </a:r>
          </a:p>
        </p:txBody>
      </p:sp>
      <p:graphicFrame>
        <p:nvGraphicFramePr>
          <p:cNvPr id="9" name="Chart 43"/>
          <p:cNvGraphicFramePr/>
          <p:nvPr>
            <p:extLst>
              <p:ext uri="{D42A27DB-BD31-4B8C-83A1-F6EECF244321}">
                <p14:modId xmlns:p14="http://schemas.microsoft.com/office/powerpoint/2010/main" val="1410228506"/>
              </p:ext>
            </p:extLst>
          </p:nvPr>
        </p:nvGraphicFramePr>
        <p:xfrm>
          <a:off x="-567830" y="568482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61"/>
          <p:cNvSpPr txBox="1"/>
          <p:nvPr/>
        </p:nvSpPr>
        <p:spPr>
          <a:xfrm>
            <a:off x="1070840" y="1551481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104%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ea typeface="Open Sans Light" panose="020B0306030504020204" pitchFamily="34" charset="0"/>
                <a:cs typeface="Open Sans Light" panose="020B0306030504020204" pitchFamily="34" charset="0"/>
              </a:rPr>
              <a:t>Ejecución de la Dimensión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843771" y="1192239"/>
            <a:ext cx="4265451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sicosocial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93894"/>
              </p:ext>
            </p:extLst>
          </p:nvPr>
        </p:nvGraphicFramePr>
        <p:xfrm>
          <a:off x="729703" y="3726780"/>
          <a:ext cx="8228138" cy="316850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{ED083AE6-46FA-4A59-8FB0-9F97EB10719F}</a:tableStyleId>
              </a:tblPr>
              <a:tblGrid>
                <a:gridCol w="4114069"/>
                <a:gridCol w="4114069"/>
              </a:tblGrid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Psicosocial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marL="0" marR="0" indent="0" algn="ctr" defTabSz="912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Habilidades Productivas</a:t>
                      </a:r>
                      <a:endParaRPr lang="es-CO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7429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854185" y="1784325"/>
            <a:ext cx="4265450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 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22 Marcador de texto"/>
          <p:cNvSpPr txBox="1">
            <a:spLocks/>
          </p:cNvSpPr>
          <p:nvPr/>
        </p:nvSpPr>
        <p:spPr>
          <a:xfrm>
            <a:off x="3060551" y="198388"/>
            <a:ext cx="6048672" cy="595759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RESULTADOS  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7" name="14 CuadroTexto"/>
          <p:cNvSpPr txBox="1"/>
          <p:nvPr/>
        </p:nvSpPr>
        <p:spPr>
          <a:xfrm>
            <a:off x="4843771" y="2338606"/>
            <a:ext cx="4265451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Habilidades Productivas  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4 CuadroTexto"/>
          <p:cNvSpPr txBox="1"/>
          <p:nvPr/>
        </p:nvSpPr>
        <p:spPr>
          <a:xfrm>
            <a:off x="4854185" y="2892887"/>
            <a:ext cx="4265450" cy="473853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  <a:endParaRPr lang="es-CO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26" y="4230836"/>
            <a:ext cx="1368153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RESULTADOS POR POLÍTICAS DIMENSIÓN ATENCIÓN Y TRATAMIENTO</a:t>
            </a:r>
            <a:endParaRPr lang="es-C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362970924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56526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13079" y="4004933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97255" y="3983706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932" y="1385078"/>
            <a:ext cx="358905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627887420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25965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570865" y="4001600"/>
            <a:ext cx="1714329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692852" y="1395165"/>
            <a:ext cx="324522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Psicosocial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132559" y="3992903"/>
            <a:ext cx="1714329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2 CuadroTexto"/>
          <p:cNvSpPr txBox="1"/>
          <p:nvPr/>
        </p:nvSpPr>
        <p:spPr>
          <a:xfrm>
            <a:off x="9397255" y="264666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6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RESULTADOS POR POLÍTICAS DIMENSIÓN ATENCIÓN Y TRATAMIENTO</a:t>
            </a:r>
            <a:endParaRPr lang="es-C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634598235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632515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13079" y="4004933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97255" y="3983706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932" y="1385078"/>
            <a:ext cx="358905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016208618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426677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980430" y="400160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4287" y="1395165"/>
            <a:ext cx="5040560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Habilidades Productivas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57674" y="3992903"/>
            <a:ext cx="864098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12 CuadroTexto"/>
          <p:cNvSpPr txBox="1"/>
          <p:nvPr/>
        </p:nvSpPr>
        <p:spPr>
          <a:xfrm>
            <a:off x="3557674" y="3078714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s-CO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s-CO" sz="1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33744" y="2738438"/>
            <a:ext cx="2555799" cy="17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800" dirty="0">
                <a:solidFill>
                  <a:schemeClr val="bg1"/>
                </a:solidFill>
              </a:rPr>
              <a:t>DIMENSIÓN </a:t>
            </a:r>
            <a:r>
              <a:rPr lang="es-CO" sz="2800" dirty="0" smtClean="0">
                <a:solidFill>
                  <a:schemeClr val="bg1"/>
                </a:solidFill>
              </a:rPr>
              <a:t>SEGURIDAD PENITENCIARIA </a:t>
            </a:r>
            <a:endParaRPr lang="es-CO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s-CO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43"/>
          <p:cNvGraphicFramePr/>
          <p:nvPr>
            <p:extLst>
              <p:ext uri="{D42A27DB-BD31-4B8C-83A1-F6EECF244321}">
                <p14:modId xmlns:p14="http://schemas.microsoft.com/office/powerpoint/2010/main" val="76311564"/>
              </p:ext>
            </p:extLst>
          </p:nvPr>
        </p:nvGraphicFramePr>
        <p:xfrm>
          <a:off x="-217372" y="918468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1"/>
          <p:cNvSpPr txBox="1"/>
          <p:nvPr/>
        </p:nvSpPr>
        <p:spPr>
          <a:xfrm>
            <a:off x="1430302" y="1881763"/>
            <a:ext cx="1784876" cy="1447232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2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02851" y="1915795"/>
            <a:ext cx="4306371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y Vigilancia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17750"/>
              </p:ext>
            </p:extLst>
          </p:nvPr>
        </p:nvGraphicFramePr>
        <p:xfrm>
          <a:off x="971719" y="4246801"/>
          <a:ext cx="8113070" cy="24323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4056535"/>
                <a:gridCol w="4056535"/>
              </a:tblGrid>
              <a:tr h="561713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2662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Seguridad y Vigilancia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Cuerpo de Custodia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601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22 Marcador de texto"/>
          <p:cNvSpPr txBox="1">
            <a:spLocks/>
          </p:cNvSpPr>
          <p:nvPr/>
        </p:nvSpPr>
        <p:spPr>
          <a:xfrm>
            <a:off x="3060551" y="198388"/>
            <a:ext cx="6048672" cy="595759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8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3" name="8 CuadroTexto"/>
          <p:cNvSpPr txBox="1"/>
          <p:nvPr/>
        </p:nvSpPr>
        <p:spPr>
          <a:xfrm>
            <a:off x="4802850" y="2478428"/>
            <a:ext cx="4306371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Cuerpo de Custodia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24198" r="84246" b="57972"/>
          <a:stretch/>
        </p:blipFill>
        <p:spPr>
          <a:xfrm>
            <a:off x="10333359" y="4494213"/>
            <a:ext cx="1008112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28 Gráfico"/>
          <p:cNvGraphicFramePr/>
          <p:nvPr>
            <p:extLst>
              <p:ext uri="{D42A27DB-BD31-4B8C-83A1-F6EECF244321}">
                <p14:modId xmlns:p14="http://schemas.microsoft.com/office/powerpoint/2010/main" val="3125425722"/>
              </p:ext>
            </p:extLst>
          </p:nvPr>
        </p:nvGraphicFramePr>
        <p:xfrm>
          <a:off x="1054783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1469"/>
              </p:ext>
            </p:extLst>
          </p:nvPr>
        </p:nvGraphicFramePr>
        <p:xfrm>
          <a:off x="494573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30 Gráfico"/>
          <p:cNvGraphicFramePr/>
          <p:nvPr>
            <p:extLst>
              <p:ext uri="{D42A27DB-BD31-4B8C-83A1-F6EECF244321}">
                <p14:modId xmlns:p14="http://schemas.microsoft.com/office/powerpoint/2010/main" val="3250375479"/>
              </p:ext>
            </p:extLst>
          </p:nvPr>
        </p:nvGraphicFramePr>
        <p:xfrm>
          <a:off x="7042397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81126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1836414" y="3541810"/>
            <a:ext cx="864097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420591" y="3586089"/>
            <a:ext cx="864096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394894" y="3531985"/>
            <a:ext cx="1714329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8979070" y="3576264"/>
            <a:ext cx="1714329" cy="98166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76975" y="1535133"/>
            <a:ext cx="4464496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Cuerpo de Custodia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404368" y="1535133"/>
            <a:ext cx="3875542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 y Vigilancia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09409" y="178063"/>
            <a:ext cx="543611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POR POLITICAS DIMENSIÓN SEGURIDAD PENITENCIARIA  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381448" y="3056765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10" name="Marcador de texto 33"/>
          <p:cNvSpPr txBox="1">
            <a:spLocks/>
          </p:cNvSpPr>
          <p:nvPr/>
        </p:nvSpPr>
        <p:spPr>
          <a:xfrm>
            <a:off x="6976073" y="3714386"/>
            <a:ext cx="4776460" cy="444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MODIFICACIONES AL MIPG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33"/>
          <p:cNvSpPr txBox="1">
            <a:spLocks/>
          </p:cNvSpPr>
          <p:nvPr/>
        </p:nvSpPr>
        <p:spPr>
          <a:xfrm>
            <a:off x="6254687" y="3714384"/>
            <a:ext cx="739675" cy="44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02</a:t>
            </a:r>
          </a:p>
        </p:txBody>
      </p:sp>
      <p:sp>
        <p:nvSpPr>
          <p:cNvPr id="15" name="Marcador de texto 33"/>
          <p:cNvSpPr txBox="1">
            <a:spLocks/>
          </p:cNvSpPr>
          <p:nvPr/>
        </p:nvSpPr>
        <p:spPr>
          <a:xfrm>
            <a:off x="6254687" y="3062001"/>
            <a:ext cx="739675" cy="444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01</a:t>
            </a:r>
          </a:p>
        </p:txBody>
      </p:sp>
      <p:sp>
        <p:nvSpPr>
          <p:cNvPr id="18" name="Marcador de texto 33"/>
          <p:cNvSpPr txBox="1">
            <a:spLocks/>
          </p:cNvSpPr>
          <p:nvPr/>
        </p:nvSpPr>
        <p:spPr>
          <a:xfrm>
            <a:off x="6970376" y="3033361"/>
            <a:ext cx="4776460" cy="444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MIPG II TRIMESTRE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1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397256" y="2738439"/>
            <a:ext cx="2772519" cy="1515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</a:rPr>
              <a:t>DIMENSIÓN </a:t>
            </a:r>
            <a:r>
              <a:rPr lang="es-CO" sz="2400" dirty="0" smtClean="0">
                <a:solidFill>
                  <a:schemeClr val="bg1"/>
                </a:solidFill>
              </a:rPr>
              <a:t>DERECHOS HUMANOS </a:t>
            </a:r>
            <a:endParaRPr lang="es-CO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43"/>
          <p:cNvGraphicFramePr/>
          <p:nvPr>
            <p:extLst>
              <p:ext uri="{D42A27DB-BD31-4B8C-83A1-F6EECF244321}">
                <p14:modId xmlns:p14="http://schemas.microsoft.com/office/powerpoint/2010/main" val="3808596999"/>
              </p:ext>
            </p:extLst>
          </p:nvPr>
        </p:nvGraphicFramePr>
        <p:xfrm>
          <a:off x="241443" y="964320"/>
          <a:ext cx="3766008" cy="33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61"/>
          <p:cNvSpPr txBox="1"/>
          <p:nvPr/>
        </p:nvSpPr>
        <p:spPr>
          <a:xfrm>
            <a:off x="1260349" y="1886184"/>
            <a:ext cx="1728192" cy="1520951"/>
          </a:xfrm>
          <a:prstGeom prst="rect">
            <a:avLst/>
          </a:prstGeom>
          <a:noFill/>
        </p:spPr>
        <p:txBody>
          <a:bodyPr wrap="square" lIns="43201" tIns="21601" rIns="43201" bIns="21601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039602"/>
              </p:ext>
            </p:extLst>
          </p:nvPr>
        </p:nvGraphicFramePr>
        <p:xfrm>
          <a:off x="756293" y="4518868"/>
          <a:ext cx="8064898" cy="184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032449"/>
                <a:gridCol w="4032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2416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Derechos Humanos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22 Marcador de texto"/>
          <p:cNvSpPr txBox="1">
            <a:spLocks/>
          </p:cNvSpPr>
          <p:nvPr/>
        </p:nvSpPr>
        <p:spPr>
          <a:xfrm>
            <a:off x="3060551" y="416347"/>
            <a:ext cx="6048672" cy="377800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8" name="11 CuadroTexto"/>
          <p:cNvSpPr txBox="1"/>
          <p:nvPr/>
        </p:nvSpPr>
        <p:spPr>
          <a:xfrm>
            <a:off x="4860750" y="2452972"/>
            <a:ext cx="3744417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Derechos Humanos</a:t>
            </a:r>
            <a:endParaRPr lang="es-CO" dirty="0"/>
          </a:p>
        </p:txBody>
      </p:sp>
      <p:grpSp>
        <p:nvGrpSpPr>
          <p:cNvPr id="12" name="Grupo 11"/>
          <p:cNvGrpSpPr/>
          <p:nvPr/>
        </p:nvGrpSpPr>
        <p:grpSpPr>
          <a:xfrm>
            <a:off x="10355270" y="4158828"/>
            <a:ext cx="856489" cy="1320110"/>
            <a:chOff x="1404367" y="3639191"/>
            <a:chExt cx="856489" cy="13201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59865" r="86992" b="19759"/>
            <a:stretch/>
          </p:blipFill>
          <p:spPr>
            <a:xfrm>
              <a:off x="1756800" y="3639191"/>
              <a:ext cx="504056" cy="1152129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59865" r="86992" b="19759"/>
            <a:stretch/>
          </p:blipFill>
          <p:spPr>
            <a:xfrm>
              <a:off x="1404367" y="3654772"/>
              <a:ext cx="504056" cy="1152129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" t="59865" r="86992" b="19759"/>
            <a:stretch/>
          </p:blipFill>
          <p:spPr>
            <a:xfrm>
              <a:off x="1556767" y="3807172"/>
              <a:ext cx="504056" cy="1152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3"/>
          <p:cNvGraphicFramePr/>
          <p:nvPr>
            <p:extLst>
              <p:ext uri="{D42A27DB-BD31-4B8C-83A1-F6EECF244321}">
                <p14:modId xmlns:p14="http://schemas.microsoft.com/office/powerpoint/2010/main" val="2003905070"/>
              </p:ext>
            </p:extLst>
          </p:nvPr>
        </p:nvGraphicFramePr>
        <p:xfrm>
          <a:off x="232873" y="972245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92376" y="2738438"/>
            <a:ext cx="2497167" cy="175577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>
              <a:buNone/>
            </a:pPr>
            <a:r>
              <a:rPr lang="es-CO" sz="2800" dirty="0" smtClean="0">
                <a:solidFill>
                  <a:schemeClr val="bg1"/>
                </a:solidFill>
              </a:rPr>
              <a:t>DIMENSIÓN INFORMACIÓN Y COMUNICACIÓN</a:t>
            </a:r>
            <a:endParaRPr lang="es-CO" sz="2800" dirty="0">
              <a:solidFill>
                <a:schemeClr val="bg1"/>
              </a:solidFill>
            </a:endParaRPr>
          </a:p>
        </p:txBody>
      </p:sp>
      <p:sp>
        <p:nvSpPr>
          <p:cNvPr id="5" name="TextBox 61"/>
          <p:cNvSpPr txBox="1"/>
          <p:nvPr/>
        </p:nvSpPr>
        <p:spPr>
          <a:xfrm>
            <a:off x="1692399" y="2001591"/>
            <a:ext cx="2109398" cy="1154845"/>
          </a:xfrm>
          <a:prstGeom prst="rect">
            <a:avLst/>
          </a:prstGeom>
          <a:noFill/>
        </p:spPr>
        <p:txBody>
          <a:bodyPr wrap="square" lIns="92113" tIns="46058" rIns="92113" bIns="46058" rtlCol="0">
            <a:spAutoFit/>
          </a:bodyPr>
          <a:lstStyle/>
          <a:p>
            <a:pPr algn="ctr"/>
            <a:r>
              <a:rPr lang="es-CO" sz="23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 </a:t>
            </a:r>
            <a:r>
              <a:rPr lang="es-CO" sz="2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72700"/>
              </p:ext>
            </p:extLst>
          </p:nvPr>
        </p:nvGraphicFramePr>
        <p:xfrm>
          <a:off x="900311" y="4544216"/>
          <a:ext cx="8032788" cy="18321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77596"/>
                <a:gridCol w="2677596"/>
                <a:gridCol w="2677596"/>
              </a:tblGrid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Planeado</a:t>
                      </a:r>
                      <a:r>
                        <a:rPr lang="es-CO" sz="1600" baseline="0" dirty="0" smtClean="0"/>
                        <a:t>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Ejecutado </a:t>
                      </a:r>
                      <a:endParaRPr lang="es-CO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30%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30%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 gridSpan="3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600" kern="1200" dirty="0" smtClean="0"/>
                        <a:t>Participación Políticas</a:t>
                      </a:r>
                      <a:endParaRPr lang="es-CO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Gestión Documental</a:t>
                      </a:r>
                      <a:r>
                        <a:rPr lang="es-CO" sz="1600" baseline="0" dirty="0" smtClean="0"/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Comunicación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032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47%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53%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1647" marR="141647" marT="61292" marB="612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4932759" y="1926580"/>
            <a:ext cx="4176464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Gestión Documental </a:t>
            </a:r>
            <a:endParaRPr lang="es-CO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932759" y="2579014"/>
            <a:ext cx="4176463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Comunicaciones</a:t>
            </a:r>
            <a:endParaRPr lang="es-CO" dirty="0"/>
          </a:p>
        </p:txBody>
      </p:sp>
      <p:sp>
        <p:nvSpPr>
          <p:cNvPr id="24" name="22 Marcador de texto"/>
          <p:cNvSpPr txBox="1">
            <a:spLocks/>
          </p:cNvSpPr>
          <p:nvPr/>
        </p:nvSpPr>
        <p:spPr>
          <a:xfrm>
            <a:off x="3115597" y="126380"/>
            <a:ext cx="5993625" cy="377800"/>
          </a:xfrm>
          <a:prstGeom prst="rect">
            <a:avLst/>
          </a:prstGeom>
        </p:spPr>
        <p:txBody>
          <a:bodyPr lIns="194933" tIns="97467" rIns="194933" bIns="97467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44" y="4494213"/>
            <a:ext cx="905029" cy="9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defPPr>
              <a:defRPr lang="es-CO"/>
            </a:defPPr>
            <a:lvl1pPr indent="0" algn="ctr" defTabSz="914360">
              <a:spcBef>
                <a:spcPct val="20000"/>
              </a:spcBef>
              <a:buFont typeface="Arial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17" indent="-285738" defTabSz="91436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2950" indent="-228590" defTabSz="91436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130" indent="-228590" defTabSz="91436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310" indent="-228590" defTabSz="91436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49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67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885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030" indent="-228590" defTabSz="91436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 smtClean="0"/>
              <a:t>RESULTADOS POR POLÍTICAS DIMENSIÓN INFORMACIÓN Y COMUNICACIÓN </a:t>
            </a:r>
            <a:endParaRPr lang="es-CO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911147484"/>
              </p:ext>
            </p:extLst>
          </p:nvPr>
        </p:nvGraphicFramePr>
        <p:xfrm>
          <a:off x="7042397" y="1966046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1421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7813079" y="4004933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97255" y="3983706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525932" y="1385078"/>
            <a:ext cx="358905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Comunicaciones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2303721329"/>
              </p:ext>
            </p:extLst>
          </p:nvPr>
        </p:nvGraphicFramePr>
        <p:xfrm>
          <a:off x="1209317" y="1976133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722654"/>
              </p:ext>
            </p:extLst>
          </p:nvPr>
        </p:nvGraphicFramePr>
        <p:xfrm>
          <a:off x="576330" y="5486839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1980430" y="4001600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4287" y="1395165"/>
            <a:ext cx="5040560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Documental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557674" y="3992903"/>
            <a:ext cx="864098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s-CO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4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/>
          <p:nvPr/>
        </p:nvSpPr>
        <p:spPr>
          <a:xfrm>
            <a:off x="7669063" y="3366740"/>
            <a:ext cx="3600400" cy="2088232"/>
          </a:xfrm>
          <a:prstGeom prst="rect">
            <a:avLst/>
          </a:prstGeom>
        </p:spPr>
        <p:txBody>
          <a:bodyPr lIns="194924" tIns="97462" rIns="194924" bIns="97462" anchor="ctr"/>
          <a:lstStyle>
            <a:lvl1pPr indent="0" defTabSz="1949236">
              <a:spcBef>
                <a:spcPct val="20000"/>
              </a:spcBef>
              <a:buFont typeface="Arial" pitchFamily="34" charset="0"/>
              <a:buNone/>
              <a:defRPr b="1">
                <a:solidFill>
                  <a:srgbClr val="00435A"/>
                </a:solidFill>
                <a:effectLst/>
              </a:defRPr>
            </a:lvl1pPr>
            <a:lvl2pPr marL="1583754" indent="-609138" defTabSz="1949236">
              <a:spcBef>
                <a:spcPct val="20000"/>
              </a:spcBef>
              <a:buFont typeface="Arial" pitchFamily="34" charset="0"/>
              <a:buChar char="–"/>
              <a:defRPr sz="1500"/>
            </a:lvl2pPr>
            <a:lvl3pPr marL="2436546" indent="-487309" defTabSz="1949236">
              <a:spcBef>
                <a:spcPct val="20000"/>
              </a:spcBef>
              <a:buFont typeface="Arial" pitchFamily="34" charset="0"/>
              <a:buChar char="•"/>
              <a:defRPr sz="1500"/>
            </a:lvl3pPr>
            <a:lvl4pPr marL="3411164" indent="-487309" defTabSz="1949236">
              <a:spcBef>
                <a:spcPct val="20000"/>
              </a:spcBef>
              <a:buFont typeface="Arial" pitchFamily="34" charset="0"/>
              <a:buChar char="–"/>
              <a:defRPr sz="1500"/>
            </a:lvl4pPr>
            <a:lvl5pPr marL="4385782" indent="-487309" defTabSz="1949236">
              <a:spcBef>
                <a:spcPct val="20000"/>
              </a:spcBef>
              <a:buFont typeface="Arial" pitchFamily="34" charset="0"/>
              <a:buChar char="»"/>
              <a:defRPr sz="1500"/>
            </a:lvl5pPr>
            <a:lvl6pPr marL="5360400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6pPr>
            <a:lvl7pPr marL="6335016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7pPr>
            <a:lvl8pPr marL="7309634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8pPr>
            <a:lvl9pPr marL="8284255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9pPr>
          </a:lstStyle>
          <a:p>
            <a:pPr algn="ctr"/>
            <a:r>
              <a:rPr lang="en-IN" sz="3200" dirty="0" smtClean="0">
                <a:solidFill>
                  <a:schemeClr val="bg1"/>
                </a:solidFill>
              </a:rPr>
              <a:t>MODIFICACIONESAL MIPG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2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2988544" y="129999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RESOLUCIÓN 4663 DEL 15 DE DICIEMBRE DEL 2017 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326142" y="1977099"/>
            <a:ext cx="1137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 smtClean="0">
                <a:solidFill>
                  <a:srgbClr val="CC0000"/>
                </a:solidFill>
                <a:latin typeface="Georgia" pitchFamily="18" charset="0"/>
              </a:rPr>
              <a:t>Articulo 5 Ajustes y Modificaciones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es-CO" sz="1600" dirty="0">
                <a:latin typeface="Georgia" pitchFamily="18" charset="0"/>
              </a:rPr>
              <a:t>Una vez publicado el Modelo Integrado </a:t>
            </a:r>
            <a:r>
              <a:rPr lang="es-CO" sz="1600" dirty="0" smtClean="0">
                <a:latin typeface="Georgia" pitchFamily="18" charset="0"/>
              </a:rPr>
              <a:t>de Planeación </a:t>
            </a:r>
            <a:r>
              <a:rPr lang="es-CO" sz="1600" dirty="0">
                <a:latin typeface="Georgia" pitchFamily="18" charset="0"/>
              </a:rPr>
              <a:t>y Gestión en la página web, los responsables de su ejecución podrán solicitar los </a:t>
            </a:r>
            <a:r>
              <a:rPr lang="es-CO" sz="1600" dirty="0" smtClean="0">
                <a:latin typeface="Georgia" pitchFamily="18" charset="0"/>
              </a:rPr>
              <a:t>ajustes y modificaciones teniendo en cuenta los siguientes criterios</a:t>
            </a:r>
            <a:endParaRPr lang="es-CO" sz="1600" dirty="0">
              <a:latin typeface="Georgia" pitchFamily="18" charset="0"/>
            </a:endParaRPr>
          </a:p>
        </p:txBody>
      </p:sp>
      <p:sp>
        <p:nvSpPr>
          <p:cNvPr id="6" name="6 Rectángulo"/>
          <p:cNvSpPr/>
          <p:nvPr/>
        </p:nvSpPr>
        <p:spPr>
          <a:xfrm>
            <a:off x="326142" y="5261058"/>
            <a:ext cx="1143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Georgia" pitchFamily="18" charset="0"/>
              </a:rPr>
              <a:t>Las modificaciones y ajustes aprobados, serán aplicados a partir del </a:t>
            </a:r>
            <a:r>
              <a:rPr lang="es-CO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segundo semestre</a:t>
            </a:r>
            <a:r>
              <a:rPr lang="es-CO" sz="1600" dirty="0">
                <a:latin typeface="Georgia" pitchFamily="18" charset="0"/>
              </a:rPr>
              <a:t> de cada vigencia, y su aceptación o rechazo será informado por la Oficina Asesora de Planeación.</a:t>
            </a:r>
          </a:p>
        </p:txBody>
      </p:sp>
      <p:sp>
        <p:nvSpPr>
          <p:cNvPr id="7" name="7 Rectángulo"/>
          <p:cNvSpPr/>
          <p:nvPr/>
        </p:nvSpPr>
        <p:spPr>
          <a:xfrm>
            <a:off x="292604" y="2907604"/>
            <a:ext cx="11408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Georgia" pitchFamily="18" charset="0"/>
              </a:rPr>
              <a:t>Aplicar la Guía PE-PI-G02 Versión oficial, "Metodológica para la Formulación, Elaboración y Seguimiento a Planes Institucionales" y mediante formato PE-PI-G02-F06 Versión oficial "Solicitud Modificación Plan Estratégico y Plan de Acción" podrán solicitar los ajustes y modificaciones a la Oficina Asesora de Planeación, en los tiempos establecidos.</a:t>
            </a:r>
          </a:p>
        </p:txBody>
      </p:sp>
      <p:sp>
        <p:nvSpPr>
          <p:cNvPr id="8" name="8 Rectángulo"/>
          <p:cNvSpPr/>
          <p:nvPr/>
        </p:nvSpPr>
        <p:spPr>
          <a:xfrm>
            <a:off x="292604" y="4084331"/>
            <a:ext cx="11408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latin typeface="Georgia" pitchFamily="18" charset="0"/>
              </a:rPr>
              <a:t>Previo a la sesión del Comité Institucional de Gestión y Desempeño, la Oficina Asesora de Planeación podrá rechazar las solicitudes de modificación cuando implique incumplimiento a la ley o involucre aspectos contrarios a los misionales. De las decisiones frente a las solicitudes rechazadas se informará al Comité Institucional de Gestión y Desempeño.</a:t>
            </a:r>
          </a:p>
        </p:txBody>
      </p:sp>
      <p:sp>
        <p:nvSpPr>
          <p:cNvPr id="9" name="9 Cheurón"/>
          <p:cNvSpPr/>
          <p:nvPr/>
        </p:nvSpPr>
        <p:spPr>
          <a:xfrm>
            <a:off x="71677" y="3036983"/>
            <a:ext cx="168780" cy="572237"/>
          </a:xfrm>
          <a:prstGeom prst="chevron">
            <a:avLst/>
          </a:prstGeom>
          <a:solidFill>
            <a:srgbClr val="0041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>
              <a:solidFill>
                <a:schemeClr val="tx1"/>
              </a:solidFill>
            </a:endParaRPr>
          </a:p>
        </p:txBody>
      </p:sp>
      <p:sp>
        <p:nvSpPr>
          <p:cNvPr id="10" name="10 Cheurón"/>
          <p:cNvSpPr/>
          <p:nvPr/>
        </p:nvSpPr>
        <p:spPr>
          <a:xfrm>
            <a:off x="77866" y="5314783"/>
            <a:ext cx="168780" cy="572237"/>
          </a:xfrm>
          <a:prstGeom prst="chevron">
            <a:avLst/>
          </a:prstGeom>
          <a:solidFill>
            <a:srgbClr val="0041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>
              <a:solidFill>
                <a:schemeClr val="tx1"/>
              </a:solidFill>
            </a:endParaRPr>
          </a:p>
        </p:txBody>
      </p:sp>
      <p:sp>
        <p:nvSpPr>
          <p:cNvPr id="11" name="11 Cheurón"/>
          <p:cNvSpPr/>
          <p:nvPr/>
        </p:nvSpPr>
        <p:spPr>
          <a:xfrm>
            <a:off x="71677" y="4213710"/>
            <a:ext cx="168780" cy="572237"/>
          </a:xfrm>
          <a:prstGeom prst="chevron">
            <a:avLst/>
          </a:prstGeom>
          <a:solidFill>
            <a:srgbClr val="0041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400">
              <a:solidFill>
                <a:schemeClr val="tx1"/>
              </a:solidFill>
            </a:endParaRPr>
          </a:p>
        </p:txBody>
      </p:sp>
      <p:sp>
        <p:nvSpPr>
          <p:cNvPr id="12" name="22 Marcador de texto"/>
          <p:cNvSpPr txBox="1">
            <a:spLocks/>
          </p:cNvSpPr>
          <p:nvPr/>
        </p:nvSpPr>
        <p:spPr>
          <a:xfrm>
            <a:off x="2988544" y="126380"/>
            <a:ext cx="6192688" cy="803912"/>
          </a:xfrm>
          <a:prstGeom prst="rect">
            <a:avLst/>
          </a:prstGeom>
        </p:spPr>
        <p:txBody>
          <a:bodyPr lIns="194933" tIns="97467" rIns="194933" bIns="97467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/>
              <a:t>NORMATIVIDAD PARA LAS MODIFICACIONES DEL MIPG</a:t>
            </a:r>
          </a:p>
        </p:txBody>
      </p:sp>
    </p:spTree>
    <p:extLst>
      <p:ext uri="{BB962C8B-B14F-4D97-AF65-F5344CB8AC3E}">
        <p14:creationId xmlns:p14="http://schemas.microsoft.com/office/powerpoint/2010/main" val="3159806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26"/>
          <p:cNvSpPr/>
          <p:nvPr/>
        </p:nvSpPr>
        <p:spPr>
          <a:xfrm>
            <a:off x="998400" y="2373949"/>
            <a:ext cx="2182563" cy="2238682"/>
          </a:xfrm>
          <a:prstGeom prst="donut">
            <a:avLst>
              <a:gd name="adj" fmla="val 64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8" name="TextBox 27"/>
          <p:cNvSpPr txBox="1"/>
          <p:nvPr/>
        </p:nvSpPr>
        <p:spPr>
          <a:xfrm>
            <a:off x="1062280" y="2712278"/>
            <a:ext cx="205480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8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147</a:t>
            </a:r>
            <a:endParaRPr lang="es-CO" sz="8800" dirty="0">
              <a:solidFill>
                <a:schemeClr val="tx1">
                  <a:lumMod val="85000"/>
                  <a:lumOff val="15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Box 28"/>
          <p:cNvSpPr txBox="1"/>
          <p:nvPr/>
        </p:nvSpPr>
        <p:spPr>
          <a:xfrm>
            <a:off x="838673" y="4760267"/>
            <a:ext cx="24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Modificaciones Presentadas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22 Marcador de texto"/>
          <p:cNvSpPr txBox="1">
            <a:spLocks/>
          </p:cNvSpPr>
          <p:nvPr/>
        </p:nvSpPr>
        <p:spPr>
          <a:xfrm>
            <a:off x="2988544" y="126380"/>
            <a:ext cx="6192688" cy="803912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 smtClean="0"/>
              <a:t>MODIFICACIONES </a:t>
            </a:r>
            <a:r>
              <a:rPr lang="es-CO" dirty="0"/>
              <a:t>DEL MIPG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27" y="2527776"/>
            <a:ext cx="1950720" cy="19659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5" y="2502690"/>
            <a:ext cx="1950720" cy="1981200"/>
          </a:xfrm>
          <a:prstGeom prst="rect">
            <a:avLst/>
          </a:prstGeom>
        </p:spPr>
      </p:pic>
      <p:sp>
        <p:nvSpPr>
          <p:cNvPr id="12" name="TextBox 28"/>
          <p:cNvSpPr txBox="1"/>
          <p:nvPr/>
        </p:nvSpPr>
        <p:spPr>
          <a:xfrm>
            <a:off x="4872019" y="4760267"/>
            <a:ext cx="24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APROBADAS</a:t>
            </a:r>
          </a:p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128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9159747" y="4760266"/>
            <a:ext cx="242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NEGADAS</a:t>
            </a:r>
          </a:p>
          <a:p>
            <a:pPr algn="ctr"/>
            <a:r>
              <a:rPr lang="es-CO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</a:t>
            </a:r>
            <a:r>
              <a:rPr lang="es-CO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9</a:t>
            </a:r>
            <a:endParaRPr lang="es-CO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6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 Marcador de texto"/>
          <p:cNvSpPr txBox="1">
            <a:spLocks/>
          </p:cNvSpPr>
          <p:nvPr/>
        </p:nvSpPr>
        <p:spPr>
          <a:xfrm>
            <a:off x="2988544" y="126380"/>
            <a:ext cx="6192688" cy="803912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 smtClean="0"/>
              <a:t>MODIFICACIONES PRESENTADAS POR DEPENDENCIAS 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11592"/>
              </p:ext>
            </p:extLst>
          </p:nvPr>
        </p:nvGraphicFramePr>
        <p:xfrm>
          <a:off x="1836416" y="1106875"/>
          <a:ext cx="8020758" cy="5644235"/>
        </p:xfrm>
        <a:graphic>
          <a:graphicData uri="http://schemas.openxmlformats.org/drawingml/2006/table">
            <a:tbl>
              <a:tblPr/>
              <a:tblGrid>
                <a:gridCol w="4455978"/>
                <a:gridCol w="1188260"/>
                <a:gridCol w="1188260"/>
                <a:gridCol w="1188260"/>
              </a:tblGrid>
              <a:tr h="2970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APROBADA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GESTIÓN CORPORATIVA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ESCUELA DE FORMACIÓN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 ASUNTOS PENITENCIARIOS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ATENCIÓN AL CIUDADANO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GESTIÓN DOCUMENTAL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SEGUROS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DERECHOS HUMANOS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PROTOCOLO Y RELACIONES PÚBLCIAS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DE PLANEACIÓN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ASESORA JURIDICA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SUBDIRECCION DE TALENTO HUMANO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CONTROL INTERNO DISCIPLINARIO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SUBAP/GRUPO DE APOYO ESPIRITUAL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SUBAP-GRUPO ATENCION 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DE ACTIVIDADES PRODUCTIVAS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SUBDIRECCION DE ATENCION EN SALUD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PSICOSOCIAL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6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7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563461" y="1985509"/>
            <a:ext cx="6691086" cy="4621591"/>
            <a:chOff x="2750457" y="1227666"/>
            <a:chExt cx="6691086" cy="4621591"/>
          </a:xfrm>
        </p:grpSpPr>
        <p:graphicFrame>
          <p:nvGraphicFramePr>
            <p:cNvPr id="5" name="Chart 6"/>
            <p:cNvGraphicFramePr/>
            <p:nvPr>
              <p:extLst>
                <p:ext uri="{D42A27DB-BD31-4B8C-83A1-F6EECF244321}">
                  <p14:modId xmlns:p14="http://schemas.microsoft.com/office/powerpoint/2010/main" val="4116208881"/>
                </p:ext>
              </p:extLst>
            </p:nvPr>
          </p:nvGraphicFramePr>
          <p:xfrm>
            <a:off x="2750457" y="1227666"/>
            <a:ext cx="6691086" cy="46215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Oval 7"/>
            <p:cNvSpPr/>
            <p:nvPr/>
          </p:nvSpPr>
          <p:spPr>
            <a:xfrm>
              <a:off x="5196000" y="2365830"/>
              <a:ext cx="1800000" cy="1800000"/>
            </a:xfrm>
            <a:prstGeom prst="ellipse">
              <a:avLst/>
            </a:prstGeom>
            <a:solidFill>
              <a:srgbClr val="763B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195999" y="2641414"/>
              <a:ext cx="18094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400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146 </a:t>
              </a:r>
              <a:r>
                <a:rPr lang="en-I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 Light" panose="020B0306030504020204" pitchFamily="34" charset="0"/>
                  <a:cs typeface="Arial" panose="020B0604020202020204" pitchFamily="34" charset="0"/>
                </a:rPr>
                <a:t>MODIFICACIONES PRESENTADAS </a:t>
              </a:r>
              <a:endParaRPr lang="en-IN" sz="40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Connector: Elbow 13"/>
          <p:cNvCxnSpPr/>
          <p:nvPr/>
        </p:nvCxnSpPr>
        <p:spPr>
          <a:xfrm flipV="1">
            <a:off x="5839951" y="1768725"/>
            <a:ext cx="3510455" cy="406396"/>
          </a:xfrm>
          <a:prstGeom prst="bentConnector3">
            <a:avLst>
              <a:gd name="adj1" fmla="val 0"/>
            </a:avLst>
          </a:prstGeom>
          <a:ln w="12700">
            <a:solidFill>
              <a:srgbClr val="A9583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/>
          <p:nvPr/>
        </p:nvSpPr>
        <p:spPr>
          <a:xfrm>
            <a:off x="9371557" y="1420382"/>
            <a:ext cx="215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rgbClr val="A9583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</a:t>
            </a:r>
            <a:endParaRPr lang="es-CO" sz="2800" dirty="0">
              <a:solidFill>
                <a:srgbClr val="A9583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9346461" y="1836567"/>
            <a:ext cx="218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spc="300" dirty="0" smtClean="0">
                <a:solidFill>
                  <a:srgbClr val="A958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PRESUPUESTAL</a:t>
            </a:r>
            <a:endParaRPr lang="es-CO" sz="1200" spc="300" dirty="0">
              <a:solidFill>
                <a:srgbClr val="A958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or: Elbow 17"/>
          <p:cNvCxnSpPr>
            <a:cxnSpLocks/>
          </p:cNvCxnSpPr>
          <p:nvPr/>
        </p:nvCxnSpPr>
        <p:spPr>
          <a:xfrm>
            <a:off x="7640151" y="4219039"/>
            <a:ext cx="1767341" cy="353832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4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3"/>
          <p:cNvSpPr txBox="1"/>
          <p:nvPr/>
        </p:nvSpPr>
        <p:spPr>
          <a:xfrm>
            <a:off x="9346461" y="4139524"/>
            <a:ext cx="2182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chemeClr val="accent4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48</a:t>
            </a:r>
            <a:endParaRPr lang="es-CO" sz="2800" dirty="0">
              <a:solidFill>
                <a:schemeClr val="accent4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9398086" y="4572871"/>
            <a:ext cx="21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spc="3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INICIAL</a:t>
            </a:r>
            <a:endParaRPr lang="en-IN" sz="1200" spc="3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: Elbow 25"/>
          <p:cNvCxnSpPr>
            <a:cxnSpLocks/>
            <a:endCxn id="15" idx="3"/>
          </p:cNvCxnSpPr>
          <p:nvPr/>
        </p:nvCxnSpPr>
        <p:spPr>
          <a:xfrm flipV="1">
            <a:off x="6300911" y="5606382"/>
            <a:ext cx="3106581" cy="130881"/>
          </a:xfrm>
          <a:prstGeom prst="bentConnector3">
            <a:avLst>
              <a:gd name="adj1" fmla="val 56150"/>
            </a:avLst>
          </a:prstGeom>
          <a:ln w="12700">
            <a:solidFill>
              <a:schemeClr val="accent2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0"/>
          <p:cNvSpPr txBox="1"/>
          <p:nvPr/>
        </p:nvSpPr>
        <p:spPr>
          <a:xfrm flipH="1">
            <a:off x="9407492" y="5344772"/>
            <a:ext cx="212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chemeClr val="accent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34</a:t>
            </a:r>
            <a:endParaRPr lang="es-CO" sz="2800" dirty="0">
              <a:solidFill>
                <a:schemeClr val="accent2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1"/>
          <p:cNvSpPr txBox="1"/>
          <p:nvPr/>
        </p:nvSpPr>
        <p:spPr>
          <a:xfrm flipH="1">
            <a:off x="9425691" y="5737263"/>
            <a:ext cx="2102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spc="3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FINAL</a:t>
            </a:r>
            <a:endParaRPr lang="en-IN" sz="1200" spc="3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: Elbow 32"/>
          <p:cNvCxnSpPr>
            <a:cxnSpLocks/>
          </p:cNvCxnSpPr>
          <p:nvPr/>
        </p:nvCxnSpPr>
        <p:spPr>
          <a:xfrm rot="10800000" flipV="1">
            <a:off x="1817472" y="4098878"/>
            <a:ext cx="2257037" cy="664478"/>
          </a:xfrm>
          <a:prstGeom prst="bentConnector3">
            <a:avLst>
              <a:gd name="adj1" fmla="val 50000"/>
            </a:avLst>
          </a:prstGeom>
          <a:ln w="12700">
            <a:solidFill>
              <a:srgbClr val="0070C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4"/>
          <p:cNvSpPr txBox="1"/>
          <p:nvPr/>
        </p:nvSpPr>
        <p:spPr>
          <a:xfrm>
            <a:off x="547529" y="4208424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13</a:t>
            </a:r>
            <a:endParaRPr lang="es-CO" sz="2800" dirty="0">
              <a:solidFill>
                <a:srgbClr val="0070C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5"/>
          <p:cNvSpPr txBox="1"/>
          <p:nvPr/>
        </p:nvSpPr>
        <p:spPr>
          <a:xfrm>
            <a:off x="1087553" y="4312949"/>
            <a:ext cx="253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endParaRPr lang="en-IN" sz="1200" spc="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or: Elbow 36"/>
          <p:cNvCxnSpPr>
            <a:cxnSpLocks/>
          </p:cNvCxnSpPr>
          <p:nvPr/>
        </p:nvCxnSpPr>
        <p:spPr>
          <a:xfrm rot="10800000" flipV="1">
            <a:off x="1817473" y="3305068"/>
            <a:ext cx="2725088" cy="408950"/>
          </a:xfrm>
          <a:prstGeom prst="bentConnector3">
            <a:avLst>
              <a:gd name="adj1" fmla="val 71837"/>
            </a:avLst>
          </a:prstGeom>
          <a:ln w="12700">
            <a:solidFill>
              <a:srgbClr val="7030A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9"/>
          <p:cNvSpPr txBox="1"/>
          <p:nvPr/>
        </p:nvSpPr>
        <p:spPr>
          <a:xfrm>
            <a:off x="540271" y="3090225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7030A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12</a:t>
            </a:r>
            <a:endParaRPr lang="es-CO" sz="2800" dirty="0">
              <a:solidFill>
                <a:srgbClr val="7030A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1080295" y="3194750"/>
            <a:ext cx="253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PONDERADO</a:t>
            </a:r>
            <a:endParaRPr lang="en-IN" sz="1200" spc="3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or: Elbow 41"/>
          <p:cNvCxnSpPr>
            <a:cxnSpLocks/>
          </p:cNvCxnSpPr>
          <p:nvPr/>
        </p:nvCxnSpPr>
        <p:spPr>
          <a:xfrm rot="10800000">
            <a:off x="1810219" y="2725075"/>
            <a:ext cx="2732342" cy="98119"/>
          </a:xfrm>
          <a:prstGeom prst="bentConnector3">
            <a:avLst>
              <a:gd name="adj1" fmla="val 49911"/>
            </a:avLst>
          </a:prstGeom>
          <a:ln w="12700">
            <a:solidFill>
              <a:srgbClr val="00B05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5"/>
          <p:cNvSpPr txBox="1"/>
          <p:nvPr/>
        </p:nvSpPr>
        <p:spPr>
          <a:xfrm>
            <a:off x="547529" y="2151845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B05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6</a:t>
            </a:r>
            <a:endParaRPr lang="es-CO" sz="2800" dirty="0">
              <a:solidFill>
                <a:srgbClr val="00B05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087553" y="2256370"/>
            <a:ext cx="253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  <a:endParaRPr lang="en-IN" sz="1200" spc="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2 Marcador de texto"/>
          <p:cNvSpPr txBox="1">
            <a:spLocks/>
          </p:cNvSpPr>
          <p:nvPr/>
        </p:nvSpPr>
        <p:spPr>
          <a:xfrm>
            <a:off x="3060550" y="126380"/>
            <a:ext cx="6120681" cy="803912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dirty="0" smtClean="0"/>
              <a:t>TIPO DE MODIFICACIONES PRESENTADAS</a:t>
            </a:r>
            <a:endParaRPr lang="es-CO" dirty="0"/>
          </a:p>
        </p:txBody>
      </p:sp>
      <p:cxnSp>
        <p:nvCxnSpPr>
          <p:cNvPr id="37" name="Connector: Elbow 32"/>
          <p:cNvCxnSpPr>
            <a:cxnSpLocks/>
          </p:cNvCxnSpPr>
          <p:nvPr/>
        </p:nvCxnSpPr>
        <p:spPr>
          <a:xfrm>
            <a:off x="7064087" y="2594924"/>
            <a:ext cx="2333999" cy="737093"/>
          </a:xfrm>
          <a:prstGeom prst="bentConnector3">
            <a:avLst>
              <a:gd name="adj1" fmla="val 50000"/>
            </a:avLst>
          </a:prstGeom>
          <a:ln w="12700">
            <a:solidFill>
              <a:srgbClr val="00B0F0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4"/>
          <p:cNvSpPr txBox="1"/>
          <p:nvPr/>
        </p:nvSpPr>
        <p:spPr>
          <a:xfrm>
            <a:off x="9407492" y="2933140"/>
            <a:ext cx="212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800" dirty="0" smtClean="0">
                <a:solidFill>
                  <a:srgbClr val="00B0F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20</a:t>
            </a:r>
            <a:endParaRPr lang="es-CO" sz="2800" dirty="0">
              <a:solidFill>
                <a:srgbClr val="00B0F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5"/>
          <p:cNvSpPr txBox="1"/>
          <p:nvPr/>
        </p:nvSpPr>
        <p:spPr>
          <a:xfrm>
            <a:off x="9398086" y="3345530"/>
            <a:ext cx="21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spc="3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ELIMINAR</a:t>
            </a:r>
            <a:endParaRPr lang="en-IN" sz="1200" spc="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or: Elbow 32"/>
          <p:cNvCxnSpPr>
            <a:cxnSpLocks/>
          </p:cNvCxnSpPr>
          <p:nvPr/>
        </p:nvCxnSpPr>
        <p:spPr>
          <a:xfrm rot="10800000">
            <a:off x="1817473" y="2049467"/>
            <a:ext cx="3307702" cy="317615"/>
          </a:xfrm>
          <a:prstGeom prst="bentConnector3">
            <a:avLst>
              <a:gd name="adj1" fmla="val 50000"/>
            </a:avLst>
          </a:prstGeom>
          <a:ln w="12700">
            <a:solidFill>
              <a:srgbClr val="34679B"/>
            </a:solidFill>
            <a:headEnd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34"/>
          <p:cNvSpPr txBox="1"/>
          <p:nvPr/>
        </p:nvSpPr>
        <p:spPr>
          <a:xfrm>
            <a:off x="547529" y="1494532"/>
            <a:ext cx="148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70C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13</a:t>
            </a:r>
            <a:endParaRPr lang="es-CO" sz="2800" dirty="0">
              <a:solidFill>
                <a:srgbClr val="0070C0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5"/>
          <p:cNvSpPr txBox="1"/>
          <p:nvPr/>
        </p:nvSpPr>
        <p:spPr>
          <a:xfrm>
            <a:off x="1087553" y="1599057"/>
            <a:ext cx="253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spc="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 DEMANDA </a:t>
            </a:r>
            <a:endParaRPr lang="en-IN" sz="1200" spc="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58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47650" y="2718668"/>
            <a:ext cx="5474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lang="es-CO" sz="7200" b="1" dirty="0">
              <a:solidFill>
                <a:srgbClr val="0C4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96655" y="4086820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planeacion.estrategica@inpec.gov.co</a:t>
            </a:r>
            <a:endParaRPr lang="es-CO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0" y="0"/>
            <a:ext cx="12169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2319" y="3366740"/>
            <a:ext cx="3600400" cy="2088232"/>
          </a:xfrm>
          <a:prstGeom prst="rect">
            <a:avLst/>
          </a:prstGeom>
        </p:spPr>
        <p:txBody>
          <a:bodyPr lIns="194924" tIns="97462" rIns="194924" bIns="97462" anchor="ctr"/>
          <a:lstStyle>
            <a:lvl1pPr indent="0" defTabSz="1949236">
              <a:spcBef>
                <a:spcPct val="20000"/>
              </a:spcBef>
              <a:buFont typeface="Arial" pitchFamily="34" charset="0"/>
              <a:buNone/>
              <a:defRPr b="1">
                <a:solidFill>
                  <a:srgbClr val="00435A"/>
                </a:solidFill>
                <a:effectLst/>
              </a:defRPr>
            </a:lvl1pPr>
            <a:lvl2pPr marL="1583754" indent="-609138" defTabSz="1949236">
              <a:spcBef>
                <a:spcPct val="20000"/>
              </a:spcBef>
              <a:buFont typeface="Arial" pitchFamily="34" charset="0"/>
              <a:buChar char="–"/>
              <a:defRPr sz="1500"/>
            </a:lvl2pPr>
            <a:lvl3pPr marL="2436546" indent="-487309" defTabSz="1949236">
              <a:spcBef>
                <a:spcPct val="20000"/>
              </a:spcBef>
              <a:buFont typeface="Arial" pitchFamily="34" charset="0"/>
              <a:buChar char="•"/>
              <a:defRPr sz="1500"/>
            </a:lvl3pPr>
            <a:lvl4pPr marL="3411164" indent="-487309" defTabSz="1949236">
              <a:spcBef>
                <a:spcPct val="20000"/>
              </a:spcBef>
              <a:buFont typeface="Arial" pitchFamily="34" charset="0"/>
              <a:buChar char="–"/>
              <a:defRPr sz="1500"/>
            </a:lvl4pPr>
            <a:lvl5pPr marL="4385782" indent="-487309" defTabSz="1949236">
              <a:spcBef>
                <a:spcPct val="20000"/>
              </a:spcBef>
              <a:buFont typeface="Arial" pitchFamily="34" charset="0"/>
              <a:buChar char="»"/>
              <a:defRPr sz="1500"/>
            </a:lvl5pPr>
            <a:lvl6pPr marL="5360400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6pPr>
            <a:lvl7pPr marL="6335016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7pPr>
            <a:lvl8pPr marL="7309634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8pPr>
            <a:lvl9pPr marL="8284255" indent="-487309" defTabSz="1949236">
              <a:spcBef>
                <a:spcPct val="20000"/>
              </a:spcBef>
              <a:buFont typeface="Arial" pitchFamily="34" charset="0"/>
              <a:buChar char="•"/>
              <a:defRPr sz="4300"/>
            </a:lvl9pPr>
          </a:lstStyle>
          <a:p>
            <a:pPr algn="ctr"/>
            <a:r>
              <a:rPr lang="en-IN" sz="3600" dirty="0">
                <a:solidFill>
                  <a:schemeClr val="bg1"/>
                </a:solidFill>
              </a:rPr>
              <a:t>RESULTADOS MIPG </a:t>
            </a:r>
            <a:r>
              <a:rPr lang="en-IN" sz="3600" dirty="0" smtClean="0">
                <a:solidFill>
                  <a:schemeClr val="bg1"/>
                </a:solidFill>
              </a:rPr>
              <a:t>II </a:t>
            </a:r>
            <a:r>
              <a:rPr lang="en-IN" sz="3600" dirty="0">
                <a:solidFill>
                  <a:schemeClr val="bg1"/>
                </a:solidFill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4055999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087009" y="198388"/>
            <a:ext cx="6040322" cy="6772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C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GENERALES II TRIMESTRE </a:t>
            </a:r>
            <a:endParaRPr lang="es-CO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9127331" y="4446860"/>
            <a:ext cx="2583736" cy="2189270"/>
            <a:chOff x="9143999" y="2868637"/>
            <a:chExt cx="2588455" cy="2138288"/>
          </a:xfrm>
        </p:grpSpPr>
        <p:sp>
          <p:nvSpPr>
            <p:cNvPr id="9" name="Rectangle 8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74323" y="4707526"/>
            <a:ext cx="2076321" cy="1665244"/>
            <a:chOff x="9143999" y="2868637"/>
            <a:chExt cx="2588455" cy="2138288"/>
          </a:xfrm>
        </p:grpSpPr>
        <p:sp>
          <p:nvSpPr>
            <p:cNvPr id="13" name="Rectangle 13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 14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 15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90136" y="1015352"/>
            <a:ext cx="4220967" cy="3143476"/>
            <a:chOff x="9143999" y="2868637"/>
            <a:chExt cx="2588455" cy="2138288"/>
          </a:xfrm>
        </p:grpSpPr>
        <p:sp>
          <p:nvSpPr>
            <p:cNvPr id="17" name="Rectangle 17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Rectangle 18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Rectangle 19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3" name="Circle: Hollow 26"/>
          <p:cNvSpPr/>
          <p:nvPr/>
        </p:nvSpPr>
        <p:spPr>
          <a:xfrm>
            <a:off x="556106" y="1970227"/>
            <a:ext cx="2594084" cy="2660784"/>
          </a:xfrm>
          <a:prstGeom prst="donut">
            <a:avLst>
              <a:gd name="adj" fmla="val 641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4" name="TextBox 27"/>
          <p:cNvSpPr txBox="1"/>
          <p:nvPr/>
        </p:nvSpPr>
        <p:spPr>
          <a:xfrm>
            <a:off x="863887" y="2368788"/>
            <a:ext cx="205480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22</a:t>
            </a:r>
            <a:r>
              <a:rPr lang="e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%</a:t>
            </a:r>
            <a:endParaRPr lang="en-IN" sz="11500" dirty="0">
              <a:solidFill>
                <a:schemeClr val="tx1">
                  <a:lumMod val="85000"/>
                  <a:lumOff val="15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5" name="TextBox 28"/>
          <p:cNvSpPr txBox="1"/>
          <p:nvPr/>
        </p:nvSpPr>
        <p:spPr>
          <a:xfrm>
            <a:off x="3364091" y="2885883"/>
            <a:ext cx="24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PLANEADO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9" name="Group 11"/>
          <p:cNvGrpSpPr/>
          <p:nvPr/>
        </p:nvGrpSpPr>
        <p:grpSpPr>
          <a:xfrm flipH="1" flipV="1">
            <a:off x="7768534" y="934578"/>
            <a:ext cx="3140889" cy="3224250"/>
            <a:chOff x="9143999" y="2868637"/>
            <a:chExt cx="2588455" cy="2138288"/>
          </a:xfrm>
        </p:grpSpPr>
        <p:sp>
          <p:nvSpPr>
            <p:cNvPr id="30" name="Rectangle 8"/>
            <p:cNvSpPr/>
            <p:nvPr/>
          </p:nvSpPr>
          <p:spPr>
            <a:xfrm>
              <a:off x="9143999" y="3263705"/>
              <a:ext cx="2588455" cy="118520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9"/>
            <p:cNvSpPr/>
            <p:nvPr/>
          </p:nvSpPr>
          <p:spPr>
            <a:xfrm>
              <a:off x="10475741" y="2868637"/>
              <a:ext cx="1057421" cy="790135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486314" y="3658772"/>
              <a:ext cx="989428" cy="1348153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8" name="TextBox 31"/>
          <p:cNvSpPr txBox="1"/>
          <p:nvPr/>
        </p:nvSpPr>
        <p:spPr>
          <a:xfrm>
            <a:off x="6914016" y="2893791"/>
            <a:ext cx="24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EJECUTADO</a:t>
            </a:r>
            <a:endParaRPr lang="en-IN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Circle: Hollow 29"/>
          <p:cNvSpPr/>
          <p:nvPr/>
        </p:nvSpPr>
        <p:spPr>
          <a:xfrm>
            <a:off x="9086036" y="1978134"/>
            <a:ext cx="2594084" cy="2660784"/>
          </a:xfrm>
          <a:prstGeom prst="donut">
            <a:avLst>
              <a:gd name="adj" fmla="val 641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TextBox 62"/>
          <p:cNvSpPr txBox="1"/>
          <p:nvPr/>
        </p:nvSpPr>
        <p:spPr>
          <a:xfrm>
            <a:off x="4576959" y="5824812"/>
            <a:ext cx="3308128" cy="782288"/>
          </a:xfrm>
          <a:prstGeom prst="rect">
            <a:avLst/>
          </a:prstGeom>
          <a:noFill/>
        </p:spPr>
        <p:txBody>
          <a:bodyPr wrap="square" lIns="43201" tIns="21601" rIns="43201" bIns="21601" rtlCol="0">
            <a:spAutoFit/>
          </a:bodyPr>
          <a:lstStyle/>
          <a:p>
            <a:pPr algn="ctr"/>
            <a:r>
              <a:rPr lang="es-CO" sz="2400" spc="14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EJECUCIÓN </a:t>
            </a:r>
            <a:r>
              <a:rPr lang="es-CO" sz="2400" spc="142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II </a:t>
            </a:r>
            <a:r>
              <a:rPr lang="es-CO" sz="2400" spc="142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SEMESTRE MIPG</a:t>
            </a:r>
          </a:p>
        </p:txBody>
      </p:sp>
      <p:sp>
        <p:nvSpPr>
          <p:cNvPr id="34" name="TextBox 30"/>
          <p:cNvSpPr txBox="1"/>
          <p:nvPr/>
        </p:nvSpPr>
        <p:spPr>
          <a:xfrm>
            <a:off x="4734124" y="4230836"/>
            <a:ext cx="30344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500" dirty="0" smtClean="0">
                <a:solidFill>
                  <a:schemeClr val="tx1">
                    <a:alpha val="87000"/>
                  </a:schemeClr>
                </a:solidFill>
                <a:ea typeface="Roboto Black" panose="02000000000000000000" pitchFamily="2" charset="0"/>
                <a:cs typeface="Roboto Black" panose="02000000000000000000" pitchFamily="2" charset="0"/>
              </a:rPr>
              <a:t>100</a:t>
            </a:r>
            <a:r>
              <a:rPr lang="en-IN" sz="4000" dirty="0" smtClean="0">
                <a:solidFill>
                  <a:schemeClr val="tx1">
                    <a:alpha val="87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%</a:t>
            </a:r>
            <a:endParaRPr lang="en-IN" sz="11500" dirty="0">
              <a:solidFill>
                <a:schemeClr val="tx1">
                  <a:alpha val="87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9358675" y="2358628"/>
            <a:ext cx="2054804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IN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22</a:t>
            </a:r>
            <a:r>
              <a:rPr lang="e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 Light" panose="02000000000000000000" pitchFamily="2" charset="0"/>
                <a:cs typeface="Roboto Light" panose="02000000000000000000" pitchFamily="2" charset="0"/>
              </a:rPr>
              <a:t>%</a:t>
            </a:r>
            <a:endParaRPr lang="en-IN" sz="11500" dirty="0">
              <a:solidFill>
                <a:schemeClr val="tx1">
                  <a:lumMod val="85000"/>
                  <a:lumOff val="15000"/>
                </a:schemeClr>
              </a:solidFill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8" grpId="0"/>
      <p:bldP spid="26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8"/>
          <p:cNvGraphicFramePr/>
          <p:nvPr>
            <p:extLst>
              <p:ext uri="{D42A27DB-BD31-4B8C-83A1-F6EECF244321}">
                <p14:modId xmlns:p14="http://schemas.microsoft.com/office/powerpoint/2010/main" val="708974070"/>
              </p:ext>
            </p:extLst>
          </p:nvPr>
        </p:nvGraphicFramePr>
        <p:xfrm>
          <a:off x="-7950" y="990476"/>
          <a:ext cx="1199749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3060551" y="198388"/>
            <a:ext cx="6048671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RESULTADO DIMENSIONES </a:t>
            </a:r>
            <a:r>
              <a:rPr lang="es-C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</p:spTree>
    <p:extLst>
      <p:ext uri="{BB962C8B-B14F-4D97-AF65-F5344CB8AC3E}">
        <p14:creationId xmlns:p14="http://schemas.microsoft.com/office/powerpoint/2010/main" val="17169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469263" y="2070100"/>
            <a:ext cx="2547236" cy="1755775"/>
          </a:xfrm>
        </p:spPr>
        <p:txBody>
          <a:bodyPr/>
          <a:lstStyle/>
          <a:p>
            <a:pPr marL="0" indent="0" algn="ctr">
              <a:buNone/>
            </a:pPr>
            <a:r>
              <a:rPr lang="es-CO" sz="3000" dirty="0">
                <a:solidFill>
                  <a:schemeClr val="bg1"/>
                </a:solidFill>
              </a:rPr>
              <a:t>DIMENSIÓN TALENTO HUMANO</a:t>
            </a:r>
          </a:p>
        </p:txBody>
      </p:sp>
      <p:pic>
        <p:nvPicPr>
          <p:cNvPr id="8" name="Imagen 17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1271" y="3582764"/>
            <a:ext cx="2475228" cy="2066017"/>
          </a:xfrm>
          <a:prstGeom prst="rect">
            <a:avLst/>
          </a:prstGeom>
        </p:spPr>
      </p:pic>
      <p:sp>
        <p:nvSpPr>
          <p:cNvPr id="18" name="22 Marcador de texto"/>
          <p:cNvSpPr txBox="1">
            <a:spLocks/>
          </p:cNvSpPr>
          <p:nvPr/>
        </p:nvSpPr>
        <p:spPr>
          <a:xfrm>
            <a:off x="3060551" y="396652"/>
            <a:ext cx="6048672" cy="377800"/>
          </a:xfrm>
          <a:prstGeom prst="rect">
            <a:avLst/>
          </a:prstGeom>
        </p:spPr>
        <p:txBody>
          <a:bodyPr lIns="194933" tIns="97467" rIns="194933" bIns="97467" anchor="ctr"/>
          <a:lstStyle>
            <a:lvl1pPr marL="108014" indent="-108014" algn="l" defTabSz="432054" rtl="0" eaLnBrk="1" latinLnBrk="0" hangingPunct="1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41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8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5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2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9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6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3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30" indent="-108014" algn="l" defTabSz="432054" rtl="0" eaLnBrk="1" latinLnBrk="0" hangingPunct="1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DIMENSIÓN 1 RESULTADOS  </a:t>
            </a:r>
            <a:r>
              <a:rPr lang="es-CO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graphicFrame>
        <p:nvGraphicFramePr>
          <p:cNvPr id="19" name="Chart 43"/>
          <p:cNvGraphicFramePr/>
          <p:nvPr>
            <p:extLst>
              <p:ext uri="{D42A27DB-BD31-4B8C-83A1-F6EECF244321}">
                <p14:modId xmlns:p14="http://schemas.microsoft.com/office/powerpoint/2010/main" val="2761624234"/>
              </p:ext>
            </p:extLst>
          </p:nvPr>
        </p:nvGraphicFramePr>
        <p:xfrm>
          <a:off x="36215" y="842619"/>
          <a:ext cx="5005242" cy="336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61"/>
          <p:cNvSpPr txBox="1"/>
          <p:nvPr/>
        </p:nvSpPr>
        <p:spPr>
          <a:xfrm>
            <a:off x="1551973" y="1638548"/>
            <a:ext cx="1947137" cy="1631888"/>
          </a:xfrm>
          <a:prstGeom prst="rect">
            <a:avLst/>
          </a:prstGeom>
          <a:noFill/>
        </p:spPr>
        <p:txBody>
          <a:bodyPr wrap="square" lIns="92105" tIns="46053" rIns="92105" bIns="46053" rtlCol="0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100%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grpSp>
        <p:nvGrpSpPr>
          <p:cNvPr id="26" name="25 Grupo"/>
          <p:cNvGrpSpPr/>
          <p:nvPr/>
        </p:nvGrpSpPr>
        <p:grpSpPr>
          <a:xfrm>
            <a:off x="4681536" y="1969439"/>
            <a:ext cx="4211663" cy="895673"/>
            <a:chOff x="2050711" y="2423442"/>
            <a:chExt cx="2133091" cy="459278"/>
          </a:xfrm>
        </p:grpSpPr>
        <p:sp>
          <p:nvSpPr>
            <p:cNvPr id="23" name="22 CuadroTexto"/>
            <p:cNvSpPr txBox="1"/>
            <p:nvPr/>
          </p:nvSpPr>
          <p:spPr>
            <a:xfrm>
              <a:off x="2050711" y="2423442"/>
              <a:ext cx="2133091" cy="21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Gestión del Talento Humano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2050711" y="2669663"/>
              <a:ext cx="2133091" cy="213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Integridad en el Servicio Publico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32005"/>
              </p:ext>
            </p:extLst>
          </p:nvPr>
        </p:nvGraphicFramePr>
        <p:xfrm>
          <a:off x="243473" y="4378142"/>
          <a:ext cx="8865750" cy="22736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4432875"/>
                <a:gridCol w="4432875"/>
              </a:tblGrid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0391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Talento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Humano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Integridad en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 Servicio Publico</a:t>
                      </a:r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810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es-CO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6049" marR="206049" marT="89162" marB="891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30 Gráfico"/>
          <p:cNvGraphicFramePr/>
          <p:nvPr>
            <p:extLst>
              <p:ext uri="{D42A27DB-BD31-4B8C-83A1-F6EECF244321}">
                <p14:modId xmlns:p14="http://schemas.microsoft.com/office/powerpoint/2010/main" val="4205621856"/>
              </p:ext>
            </p:extLst>
          </p:nvPr>
        </p:nvGraphicFramePr>
        <p:xfrm>
          <a:off x="972319" y="1976724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02924"/>
              </p:ext>
            </p:extLst>
          </p:nvPr>
        </p:nvGraphicFramePr>
        <p:xfrm>
          <a:off x="494573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" name="30 Gráfico"/>
          <p:cNvGraphicFramePr/>
          <p:nvPr>
            <p:extLst>
              <p:ext uri="{D42A27DB-BD31-4B8C-83A1-F6EECF244321}">
                <p14:modId xmlns:p14="http://schemas.microsoft.com/office/powerpoint/2010/main" val="938852408"/>
              </p:ext>
            </p:extLst>
          </p:nvPr>
        </p:nvGraphicFramePr>
        <p:xfrm>
          <a:off x="7042397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06793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1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1764407" y="3541810"/>
            <a:ext cx="936105" cy="750835"/>
          </a:xfrm>
          <a:prstGeom prst="rect">
            <a:avLst/>
          </a:prstGeom>
          <a:noFill/>
        </p:spPr>
        <p:txBody>
          <a:bodyPr wrap="square" lIns="194933" tIns="97467" rIns="194933" bIns="97467" rtlCol="0" anchor="ctr">
            <a:spAutoFit/>
          </a:bodyPr>
          <a:lstStyle>
            <a:defPPr>
              <a:defRPr lang="es-CO"/>
            </a:defPPr>
            <a:lvl1pPr algn="ct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</a:t>
            </a:r>
          </a:p>
          <a:p>
            <a:r>
              <a:rPr lang="es-CO" dirty="0"/>
              <a:t>1</a:t>
            </a:r>
            <a:r>
              <a:rPr lang="es-CO" dirty="0" smtClean="0"/>
              <a:t>7</a:t>
            </a:r>
            <a:r>
              <a:rPr lang="es-CO" dirty="0"/>
              <a:t>%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3276575" y="3567375"/>
            <a:ext cx="936104" cy="750835"/>
          </a:xfrm>
          <a:prstGeom prst="rect">
            <a:avLst/>
          </a:prstGeom>
          <a:noFill/>
        </p:spPr>
        <p:txBody>
          <a:bodyPr wrap="square" lIns="194933" tIns="97467" rIns="194933" bIns="97467" rtlCol="0" anchor="ctr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813079" y="3917227"/>
            <a:ext cx="864096" cy="72005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9393017" y="3917227"/>
            <a:ext cx="864096" cy="720058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876975" y="1535133"/>
            <a:ext cx="4464496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Integridad en el Servicio Publico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404368" y="1535133"/>
            <a:ext cx="3875542" cy="520003"/>
          </a:xfrm>
          <a:prstGeom prst="rect">
            <a:avLst/>
          </a:prstGeom>
          <a:noFill/>
        </p:spPr>
        <p:txBody>
          <a:bodyPr wrap="square" lIns="194933" tIns="97467" rIns="194933" bIns="97467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del Talento Humano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09409" y="116508"/>
            <a:ext cx="54361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POR POLITICAS DIMENSIÓN TALENTO HUMANO  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3 CuadroTexto"/>
          <p:cNvSpPr txBox="1"/>
          <p:nvPr/>
        </p:nvSpPr>
        <p:spPr>
          <a:xfrm>
            <a:off x="3348583" y="2718668"/>
            <a:ext cx="792088" cy="750835"/>
          </a:xfrm>
          <a:prstGeom prst="rect">
            <a:avLst/>
          </a:prstGeom>
          <a:noFill/>
        </p:spPr>
        <p:txBody>
          <a:bodyPr wrap="square" lIns="194933" tIns="97467" rIns="194933" bIns="97467" rtlCol="0" anchor="ctr">
            <a:spAutoFit/>
          </a:bodyPr>
          <a:lstStyle/>
          <a:p>
            <a:pPr algn="ctr"/>
            <a:r>
              <a:rPr lang="es-CO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  1%</a:t>
            </a:r>
            <a:endParaRPr lang="es-CO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9397256" y="2738439"/>
            <a:ext cx="2772519" cy="15150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s-CO" sz="2400" dirty="0">
                <a:solidFill>
                  <a:schemeClr val="bg1"/>
                </a:solidFill>
              </a:rPr>
              <a:t>DIMENSIÓN DIRECCIONAMIENTO ESTRATÉGICO</a:t>
            </a:r>
          </a:p>
        </p:txBody>
      </p:sp>
      <p:pic>
        <p:nvPicPr>
          <p:cNvPr id="5" name="Imagen 17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0241248" y="4086820"/>
            <a:ext cx="1084536" cy="1220104"/>
          </a:xfrm>
          <a:prstGeom prst="rect">
            <a:avLst/>
          </a:prstGeom>
        </p:spPr>
      </p:pic>
      <p:graphicFrame>
        <p:nvGraphicFramePr>
          <p:cNvPr id="7" name="Chart 43"/>
          <p:cNvGraphicFramePr/>
          <p:nvPr>
            <p:extLst>
              <p:ext uri="{D42A27DB-BD31-4B8C-83A1-F6EECF244321}">
                <p14:modId xmlns:p14="http://schemas.microsoft.com/office/powerpoint/2010/main" val="1744139456"/>
              </p:ext>
            </p:extLst>
          </p:nvPr>
        </p:nvGraphicFramePr>
        <p:xfrm>
          <a:off x="241443" y="964320"/>
          <a:ext cx="3766008" cy="336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61"/>
          <p:cNvSpPr txBox="1"/>
          <p:nvPr/>
        </p:nvSpPr>
        <p:spPr>
          <a:xfrm>
            <a:off x="1260349" y="1886184"/>
            <a:ext cx="1728192" cy="1520951"/>
          </a:xfrm>
          <a:prstGeom prst="rect">
            <a:avLst/>
          </a:prstGeom>
          <a:noFill/>
        </p:spPr>
        <p:txBody>
          <a:bodyPr wrap="square" lIns="43201" tIns="21601" rIns="43201" bIns="21601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125%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Ejecución de la Dimensión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860751" y="2522316"/>
            <a:ext cx="3744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Gestión Presupuestal 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83845"/>
              </p:ext>
            </p:extLst>
          </p:nvPr>
        </p:nvGraphicFramePr>
        <p:xfrm>
          <a:off x="756293" y="4518868"/>
          <a:ext cx="8064898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{5DA37D80-6434-44D0-A028-1B22A696006F}</a:tableStyleId>
              </a:tblPr>
              <a:tblGrid>
                <a:gridCol w="4032449"/>
                <a:gridCol w="40324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r>
                        <a:rPr lang="es-CO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 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s-CO" sz="18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Políticas</a:t>
                      </a:r>
                      <a:endParaRPr lang="es-CO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 Institucional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Presupuestal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CO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22 Marcador de texto"/>
          <p:cNvSpPr txBox="1">
            <a:spLocks/>
          </p:cNvSpPr>
          <p:nvPr/>
        </p:nvSpPr>
        <p:spPr>
          <a:xfrm>
            <a:off x="3060551" y="126380"/>
            <a:ext cx="6048672" cy="792088"/>
          </a:xfrm>
          <a:prstGeom prst="rect">
            <a:avLst/>
          </a:prstGeom>
        </p:spPr>
        <p:txBody>
          <a:bodyPr lIns="194933" tIns="97467" rIns="194933" bIns="97467" anchor="ctr"/>
          <a:lstStyle>
            <a:defPPr>
              <a:defRPr lang="es-CO"/>
            </a:defPPr>
            <a:lvl1pPr indent="0" algn="ctr" defTabSz="432054">
              <a:lnSpc>
                <a:spcPct val="90000"/>
              </a:lnSpc>
              <a:spcBef>
                <a:spcPts val="472"/>
              </a:spcBef>
              <a:buFont typeface="Arial" panose="020B0604020202020204" pitchFamily="34" charset="0"/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defRPr>
            </a:lvl1pPr>
            <a:lvl2pPr marL="324041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1100"/>
            </a:lvl2pPr>
            <a:lvl3pPr marL="540068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3pPr>
            <a:lvl4pPr marL="756095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4pPr>
            <a:lvl5pPr marL="972122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5pPr>
            <a:lvl6pPr marL="1188149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6pPr>
            <a:lvl7pPr marL="1404176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7pPr>
            <a:lvl8pPr marL="1620203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8pPr>
            <a:lvl9pPr marL="1836230" indent="-108014" defTabSz="432054">
              <a:lnSpc>
                <a:spcPct val="90000"/>
              </a:lnSpc>
              <a:spcBef>
                <a:spcPts val="236"/>
              </a:spcBef>
              <a:buFont typeface="Arial" panose="020B0604020202020204" pitchFamily="34" charset="0"/>
              <a:buChar char="•"/>
              <a:defRPr sz="900"/>
            </a:lvl9pPr>
          </a:lstStyle>
          <a:p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DIMENSIÓN 2 RESULTADOS  </a:t>
            </a:r>
            <a:r>
              <a:rPr lang="es-CO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s-CO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18" name="11 CuadroTexto"/>
          <p:cNvSpPr txBox="1"/>
          <p:nvPr/>
        </p:nvSpPr>
        <p:spPr>
          <a:xfrm>
            <a:off x="4860751" y="2070596"/>
            <a:ext cx="3744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Planeación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841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30 Gráfico"/>
          <p:cNvGraphicFramePr/>
          <p:nvPr>
            <p:extLst>
              <p:ext uri="{D42A27DB-BD31-4B8C-83A1-F6EECF244321}">
                <p14:modId xmlns:p14="http://schemas.microsoft.com/office/powerpoint/2010/main" val="2477660098"/>
              </p:ext>
            </p:extLst>
          </p:nvPr>
        </p:nvGraphicFramePr>
        <p:xfrm>
          <a:off x="972319" y="1976724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30 Gráfico"/>
          <p:cNvGraphicFramePr/>
          <p:nvPr>
            <p:extLst>
              <p:ext uri="{D42A27DB-BD31-4B8C-83A1-F6EECF244321}">
                <p14:modId xmlns:p14="http://schemas.microsoft.com/office/powerpoint/2010/main" val="980729116"/>
              </p:ext>
            </p:extLst>
          </p:nvPr>
        </p:nvGraphicFramePr>
        <p:xfrm>
          <a:off x="7042397" y="1966048"/>
          <a:ext cx="3988339" cy="31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6 Marcador de texto"/>
          <p:cNvSpPr txBox="1">
            <a:spLocks/>
          </p:cNvSpPr>
          <p:nvPr/>
        </p:nvSpPr>
        <p:spPr>
          <a:xfrm>
            <a:off x="6372919" y="198388"/>
            <a:ext cx="5472608" cy="720080"/>
          </a:xfrm>
          <a:prstGeom prst="rect">
            <a:avLst/>
          </a:prstGeom>
        </p:spPr>
        <p:txBody>
          <a:bodyPr lIns="91431" tIns="45716" rIns="91431" bIns="45716"/>
          <a:lstStyle>
            <a:lvl1pPr marL="342885" indent="-342885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7" indent="-285738" algn="l" defTabSz="9143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0" indent="-228590" algn="l" defTabSz="9143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RESULTADOS POR POLITICAS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DIMENSIÓN DIRECCIONAMIENTO ESTRATÉGICO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45413"/>
              </p:ext>
            </p:extLst>
          </p:nvPr>
        </p:nvGraphicFramePr>
        <p:xfrm>
          <a:off x="494573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420056"/>
              </p:ext>
            </p:extLst>
          </p:nvPr>
        </p:nvGraphicFramePr>
        <p:xfrm>
          <a:off x="6409410" y="5476753"/>
          <a:ext cx="5103530" cy="69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35"/>
                <a:gridCol w="889664"/>
                <a:gridCol w="1097229"/>
                <a:gridCol w="576937"/>
                <a:gridCol w="840680"/>
                <a:gridCol w="527485"/>
              </a:tblGrid>
              <a:tr h="3523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Superávit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Déficit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C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6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Ejecutado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63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80060" rtl="0" eaLnBrk="1" fontAlgn="ctr" latinLnBrk="0" hangingPunct="1"/>
                      <a:r>
                        <a:rPr lang="es-C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es-CO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93171" marR="21463" marT="185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1771338" y="3793595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348582" y="3793595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541567" y="1386361"/>
            <a:ext cx="324522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Planeación Institucional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7525932" y="1385078"/>
            <a:ext cx="3245228" cy="520019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Gestión Presupuestal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27 CuadroTexto"/>
          <p:cNvSpPr txBox="1"/>
          <p:nvPr/>
        </p:nvSpPr>
        <p:spPr>
          <a:xfrm>
            <a:off x="7820010" y="3798788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8 CuadroTexto"/>
          <p:cNvSpPr txBox="1"/>
          <p:nvPr/>
        </p:nvSpPr>
        <p:spPr>
          <a:xfrm>
            <a:off x="9397254" y="3798788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8 CuadroTexto"/>
          <p:cNvSpPr txBox="1"/>
          <p:nvPr/>
        </p:nvSpPr>
        <p:spPr>
          <a:xfrm>
            <a:off x="3348582" y="2718668"/>
            <a:ext cx="864097" cy="720074"/>
          </a:xfrm>
          <a:prstGeom prst="rect">
            <a:avLst/>
          </a:prstGeom>
          <a:noFill/>
        </p:spPr>
        <p:txBody>
          <a:bodyPr wrap="square" lIns="194950" tIns="97475" rIns="194950" bIns="97475" rtlCol="0">
            <a:spAutoFit/>
          </a:bodyPr>
          <a:lstStyle/>
          <a:p>
            <a:pPr algn="ctr"/>
            <a:r>
              <a:rPr lang="es-CO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ctr"/>
            <a:r>
              <a:rPr lang="es-CO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endParaRPr lang="es-CO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INPEC</Template>
  <TotalTime>3929</TotalTime>
  <Words>1070</Words>
  <Application>Microsoft Office PowerPoint</Application>
  <PresentationFormat>Personalizado</PresentationFormat>
  <Paragraphs>455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28</vt:i4>
      </vt:variant>
    </vt:vector>
  </HeadingPairs>
  <TitlesOfParts>
    <vt:vector size="55" baseType="lpstr">
      <vt:lpstr>Agency FB</vt:lpstr>
      <vt:lpstr>Aparajita</vt:lpstr>
      <vt:lpstr>Arial</vt:lpstr>
      <vt:lpstr>Bebas Neue</vt:lpstr>
      <vt:lpstr>Berlin Sans FB</vt:lpstr>
      <vt:lpstr>Calibri</vt:lpstr>
      <vt:lpstr>Calibri Light</vt:lpstr>
      <vt:lpstr>Californian FB</vt:lpstr>
      <vt:lpstr>Constantia</vt:lpstr>
      <vt:lpstr>Georgia</vt:lpstr>
      <vt:lpstr>Open Sans Extrabold</vt:lpstr>
      <vt:lpstr>Open Sans Light</vt:lpstr>
      <vt:lpstr>Roboto</vt:lpstr>
      <vt:lpstr>Roboto Black</vt:lpstr>
      <vt:lpstr>Roboto Light</vt:lpstr>
      <vt:lpstr>Diseño personalizado</vt:lpstr>
      <vt:lpstr>Tema1</vt:lpstr>
      <vt:lpstr>2_Diseño personalizado</vt:lpstr>
      <vt:lpstr>3_Diseño personalizado</vt:lpstr>
      <vt:lpstr>9_Diseño personalizado</vt:lpstr>
      <vt:lpstr>5_Diseño personalizado</vt:lpstr>
      <vt:lpstr>7_Diseño personalizado</vt:lpstr>
      <vt:lpstr>10_Diseño personalizado</vt:lpstr>
      <vt:lpstr>1_Diseño personalizado</vt:lpstr>
      <vt:lpstr>4_Diseño personalizado</vt:lpstr>
      <vt:lpstr>6_Diseño personalizado</vt:lpstr>
      <vt:lpstr>8_Diseño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Velasco Atuesta</dc:creator>
  <cp:lastModifiedBy>OSCAR LEONARDO LEAL PEDROZA</cp:lastModifiedBy>
  <cp:revision>246</cp:revision>
  <dcterms:created xsi:type="dcterms:W3CDTF">2016-06-15T14:18:30Z</dcterms:created>
  <dcterms:modified xsi:type="dcterms:W3CDTF">2019-08-05T21:37:19Z</dcterms:modified>
</cp:coreProperties>
</file>