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  <p:sldMasterId id="2147483657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9" r:id="rId5"/>
    <p:sldId id="311" r:id="rId6"/>
    <p:sldId id="312" r:id="rId7"/>
    <p:sldId id="313" r:id="rId8"/>
    <p:sldId id="314" r:id="rId9"/>
    <p:sldId id="320" r:id="rId10"/>
    <p:sldId id="317" r:id="rId11"/>
    <p:sldId id="316" r:id="rId12"/>
    <p:sldId id="318" r:id="rId13"/>
    <p:sldId id="321" r:id="rId14"/>
    <p:sldId id="310" r:id="rId15"/>
  </p:sldIdLst>
  <p:sldSz cx="9144000" cy="5143500" type="screen16x9"/>
  <p:notesSz cx="7315200" cy="9601200"/>
  <p:defaultTextStyle>
    <a:defPPr>
      <a:defRPr lang="es-ES">
        <a:uFillTx/>
      </a:defRPr>
    </a:defPPr>
    <a:lvl1pPr marL="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3" autoAdjust="0"/>
    <p:restoredTop sz="93399" autoAdjust="0"/>
  </p:normalViewPr>
  <p:slideViewPr>
    <p:cSldViewPr snapToGrid="0" snapToObjects="1">
      <p:cViewPr varScale="1">
        <p:scale>
          <a:sx n="154" d="100"/>
          <a:sy n="154" d="100"/>
        </p:scale>
        <p:origin x="22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3400" y="-12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19" tIns="48310" rIns="96619" bIns="48310" rtlCol="0"/>
          <a:lstStyle>
            <a:lvl1pPr algn="l">
              <a:defRPr sz="1300">
                <a:uFillTx/>
              </a:defRPr>
            </a:lvl1pPr>
          </a:lstStyle>
          <a:p>
            <a:endParaRPr lang="es-ES">
              <a:uFillTx/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19" tIns="48310" rIns="96619" bIns="48310" rtlCol="0"/>
          <a:lstStyle>
            <a:lvl1pPr algn="r">
              <a:defRPr sz="1300">
                <a:uFillTx/>
              </a:defRPr>
            </a:lvl1pPr>
          </a:lstStyle>
          <a:p>
            <a:fld id="{901A73CF-BA60-5046-8BAB-31CB5346E903}" type="datetimeFigureOut">
              <a:rPr lang="es-ES" smtClean="0">
                <a:uFillTx/>
              </a:rPr>
              <a:t>5/5/20</a:t>
            </a:fld>
            <a:endParaRPr lang="es-ES">
              <a:uFillTx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19" tIns="48310" rIns="96619" bIns="48310" rtlCol="0" anchor="b"/>
          <a:lstStyle>
            <a:lvl1pPr algn="l">
              <a:defRPr sz="1300">
                <a:uFillTx/>
              </a:defRPr>
            </a:lvl1pPr>
          </a:lstStyle>
          <a:p>
            <a:endParaRPr lang="es-ES">
              <a:uFillTx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19" tIns="48310" rIns="96619" bIns="48310" rtlCol="0" anchor="b"/>
          <a:lstStyle>
            <a:lvl1pPr algn="r">
              <a:defRPr sz="1300">
                <a:uFillTx/>
              </a:defRPr>
            </a:lvl1pPr>
          </a:lstStyle>
          <a:p>
            <a:fld id="{02A0759F-CE61-E54D-B458-B49D9DFAC6D3}" type="slidenum">
              <a:rPr lang="es-ES" smtClean="0">
                <a:uFillTx/>
              </a:rPr>
              <a:t>‹Nº›</a:t>
            </a:fld>
            <a:endParaRPr lang="es-E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19" tIns="48310" rIns="96619" bIns="48310" rtlCol="0"/>
          <a:lstStyle>
            <a:lvl1pPr algn="l">
              <a:defRPr sz="1300">
                <a:uFillTx/>
              </a:defRPr>
            </a:lvl1pPr>
          </a:lstStyle>
          <a:p>
            <a:endParaRPr lang="es-ES">
              <a:uFillTx/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19" tIns="48310" rIns="96619" bIns="48310" rtlCol="0"/>
          <a:lstStyle>
            <a:lvl1pPr algn="r">
              <a:defRPr sz="1300">
                <a:uFillTx/>
              </a:defRPr>
            </a:lvl1pPr>
          </a:lstStyle>
          <a:p>
            <a:fld id="{9A70F130-2830-164C-A3F1-11E92FFCF673}" type="datetimeFigureOut">
              <a:rPr lang="es-ES" smtClean="0">
                <a:uFillTx/>
              </a:rPr>
              <a:t>5/5/20</a:t>
            </a:fld>
            <a:endParaRPr lang="es-ES">
              <a:uFillTx/>
            </a:endParaRPr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6619" tIns="48310" rIns="96619" bIns="48310" rtlCol="0" anchor="ctr"/>
          <a:lstStyle/>
          <a:p>
            <a:endParaRPr lang="es-ES">
              <a:uFillTx/>
            </a:endParaRPr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19" tIns="48310" rIns="96619" bIns="48310" rtlCol="0"/>
          <a:lstStyle/>
          <a:p>
            <a:pPr lvl="0"/>
            <a:r>
              <a:rPr lang="es-ES_tradnl">
                <a:uFillTx/>
              </a:rPr>
              <a:t>Haga clic para modificar el estilo de texto del patrón</a:t>
            </a:r>
          </a:p>
          <a:p>
            <a:pPr lvl="1"/>
            <a:r>
              <a:rPr lang="es-ES_tradnl">
                <a:uFillTx/>
              </a:rPr>
              <a:t>Segundo nivel</a:t>
            </a:r>
          </a:p>
          <a:p>
            <a:pPr lvl="2"/>
            <a:r>
              <a:rPr lang="es-ES_tradnl">
                <a:uFillTx/>
              </a:rPr>
              <a:t>Tercer nivel</a:t>
            </a:r>
          </a:p>
          <a:p>
            <a:pPr lvl="3"/>
            <a:r>
              <a:rPr lang="es-ES_tradnl">
                <a:uFillTx/>
              </a:rPr>
              <a:t>Cuarto nivel</a:t>
            </a:r>
          </a:p>
          <a:p>
            <a:pPr lvl="4"/>
            <a:r>
              <a:rPr lang="es-ES_tradnl">
                <a:uFillTx/>
              </a:rPr>
              <a:t>Quinto nivel</a:t>
            </a:r>
            <a:endParaRPr lang="es-ES">
              <a:uFillTx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19" tIns="48310" rIns="96619" bIns="48310" rtlCol="0" anchor="b"/>
          <a:lstStyle>
            <a:lvl1pPr algn="l">
              <a:defRPr sz="1300">
                <a:uFillTx/>
              </a:defRPr>
            </a:lvl1pPr>
          </a:lstStyle>
          <a:p>
            <a:endParaRPr lang="es-ES">
              <a:uFillTx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19" tIns="48310" rIns="96619" bIns="48310" rtlCol="0" anchor="b"/>
          <a:lstStyle>
            <a:lvl1pPr algn="r">
              <a:defRPr sz="1300">
                <a:uFillTx/>
              </a:defRPr>
            </a:lvl1pPr>
          </a:lstStyle>
          <a:p>
            <a:fld id="{23F7C8AD-FDE6-E349-9D0F-4CF8AF03618C}" type="slidenum">
              <a:rPr lang="es-ES" smtClean="0">
                <a:uFillTx/>
              </a:rPr>
              <a:t>‹Nº›</a:t>
            </a:fld>
            <a:endParaRPr lang="es-E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7C8AD-FDE6-E349-9D0F-4CF8AF03618C}" type="slidenum">
              <a:rPr lang="es-ES" smtClean="0">
                <a:uFillTx/>
              </a:rPr>
              <a:t>7</a:t>
            </a:fld>
            <a:endParaRPr lang="es-E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830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7C8AD-FDE6-E349-9D0F-4CF8AF03618C}" type="slidenum">
              <a:rPr lang="es-ES" smtClean="0">
                <a:uFillTx/>
              </a:rPr>
              <a:t>10</a:t>
            </a:fld>
            <a:endParaRPr lang="es-E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722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7C8AD-FDE6-E349-9D0F-4CF8AF03618C}" type="slidenum">
              <a:rPr lang="es-ES" smtClean="0">
                <a:uFillTx/>
              </a:rPr>
              <a:t>11</a:t>
            </a:fld>
            <a:endParaRPr lang="es-E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3455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F987E2A-BA07-4C3E-9678-39714203508F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 defTabSz="685800"/>
              <a:t>5/5/20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5627C7-CECA-40E9-83B3-C211DF7DA76D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 defTabSz="685800"/>
              <a:t>‹Nº›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uFillTx/>
              </a:rPr>
              <a:t>Haga clic para modificar el estilo de título del patrón</a:t>
            </a:r>
            <a:endParaRPr lang="en-US">
              <a:uFillTx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>
                <a:uFillTx/>
              </a:rPr>
              <a:t>Editar el estilo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  <a:endParaRPr lang="en-US">
              <a:uFillTx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>
                <a:uFillTx/>
              </a:defRPr>
            </a:pPr>
            <a:fld id="{8AB61668-D578-40ED-9D09-9B29A89E9D09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 defTabSz="685800">
                <a:defRPr>
                  <a:uFillTx/>
                </a:defRPr>
              </a:pPr>
              <a:t>5/5/20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>
                <a:uFillTx/>
              </a:defRPr>
            </a:pPr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>
                <a:uFillTx/>
              </a:defRPr>
            </a:pPr>
            <a:fld id="{55F75D2B-6A60-4111-8234-695DD0C949D0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 defTabSz="685800">
                <a:defRPr>
                  <a:uFillTx/>
                </a:defRPr>
              </a:pPr>
              <a:t>‹Nº›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>
                <a:uFillTx/>
              </a:defRPr>
            </a:pPr>
            <a:fld id="{8AB61668-D578-40ED-9D09-9B29A89E9D09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 defTabSz="685800">
                <a:defRPr>
                  <a:uFillTx/>
                </a:defRPr>
              </a:pPr>
              <a:t>5/5/20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>
                <a:uFillTx/>
              </a:defRPr>
            </a:pPr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>
                <a:uFillTx/>
              </a:defRPr>
            </a:pPr>
            <a:fld id="{55F75D2B-6A60-4111-8234-695DD0C949D0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 defTabSz="685800">
                <a:defRPr>
                  <a:uFillTx/>
                </a:defRPr>
              </a:pPr>
              <a:t>‹Nº›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uFillTx/>
              </a:rPr>
              <a:t>Haga clic para modificar el estilo de título del patrón</a:t>
            </a:r>
            <a:endParaRPr lang="en-US">
              <a:uFillTx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>
                <a:uFillTx/>
              </a:rPr>
              <a:t>Editar el estilo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  <a:endParaRPr lang="en-US">
              <a:uFillTx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>
                <a:uFillTx/>
              </a:defRPr>
            </a:pPr>
            <a:fld id="{8AB61668-D578-40ED-9D09-9B29A89E9D09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 defTabSz="685800">
                <a:defRPr>
                  <a:uFillTx/>
                </a:defRPr>
              </a:pPr>
              <a:t>5/5/20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>
                <a:uFillTx/>
              </a:defRPr>
            </a:pPr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>
                <a:uFillTx/>
              </a:defRPr>
            </a:pPr>
            <a:fld id="{55F75D2B-6A60-4111-8234-695DD0C949D0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 defTabSz="685800">
                <a:defRPr>
                  <a:uFillTx/>
                </a:defRPr>
              </a:pPr>
              <a:t>‹Nº›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>
                <a:uFillTx/>
              </a:defRPr>
            </a:pPr>
            <a:fld id="{8AB61668-D578-40ED-9D09-9B29A89E9D09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 defTabSz="685800">
                <a:defRPr>
                  <a:uFillTx/>
                </a:defRPr>
              </a:pPr>
              <a:t>5/5/20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>
                <a:uFillTx/>
              </a:defRPr>
            </a:pPr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>
                <a:uFillTx/>
              </a:defRPr>
            </a:pPr>
            <a:fld id="{55F75D2B-6A60-4111-8234-695DD0C949D0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 defTabSz="685800">
                <a:defRPr>
                  <a:uFillTx/>
                </a:defRPr>
              </a:pPr>
              <a:t>‹Nº›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>
                <a:uFillTx/>
              </a:rPr>
              <a:t>Haga clic para modificar el estilo de título del patrón</a:t>
            </a:r>
            <a:endParaRPr lang="en-US">
              <a:uFillTx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>
                <a:uFillTx/>
              </a:rPr>
              <a:t>Editar el estilo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  <a:endParaRPr lang="en-US">
              <a:uFillTx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defTabSz="685800"/>
            <a:fld id="{1F987E2A-BA07-4C3E-9678-39714203508F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 defTabSz="685800"/>
              <a:t>5/5/20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defTabSz="685800"/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defTabSz="685800"/>
            <a:fld id="{F55627C7-CECA-40E9-83B3-C211DF7DA76D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 defTabSz="685800"/>
              <a:t>‹Nº›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6288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>
                <a:uFillTx/>
              </a:rPr>
              <a:t>Haga clic para modificar el estilo de título del patrón</a:t>
            </a:r>
            <a:endParaRPr lang="en-US">
              <a:uFillTx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>
                <a:uFillTx/>
              </a:rPr>
              <a:t>Editar el estilo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  <a:endParaRPr lang="en-US">
              <a:uFillTx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defTabSz="685800">
              <a:defRPr>
                <a:uFillTx/>
              </a:defRPr>
            </a:pPr>
            <a:fld id="{8AB61668-D578-40ED-9D09-9B29A89E9D09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 defTabSz="685800">
                <a:defRPr>
                  <a:uFillTx/>
                </a:defRPr>
              </a:pPr>
              <a:t>5/5/20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defTabSz="685800">
              <a:defRPr>
                <a:uFillTx/>
              </a:defRPr>
            </a:pPr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defTabSz="685800">
              <a:defRPr>
                <a:uFillTx/>
              </a:defRPr>
            </a:pPr>
            <a:fld id="{55F75D2B-6A60-4111-8234-695DD0C949D0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 defTabSz="685800">
                <a:defRPr>
                  <a:uFillTx/>
                </a:defRPr>
              </a:pPr>
              <a:t>‹Nº›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>
                <a:uFillTx/>
              </a:rPr>
              <a:t>Haga clic para modificar el estilo de título del patrón</a:t>
            </a:r>
            <a:endParaRPr lang="en-US">
              <a:uFillTx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>
                <a:uFillTx/>
              </a:rPr>
              <a:t>Editar el estilo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  <a:endParaRPr lang="en-US">
              <a:uFillTx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defTabSz="685800">
              <a:defRPr>
                <a:uFillTx/>
              </a:defRPr>
            </a:pPr>
            <a:fld id="{8AB61668-D578-40ED-9D09-9B29A89E9D09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 defTabSz="685800">
                <a:defRPr>
                  <a:uFillTx/>
                </a:defRPr>
              </a:pPr>
              <a:t>5/5/20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defTabSz="685800">
              <a:defRPr>
                <a:uFillTx/>
              </a:defRPr>
            </a:pPr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defTabSz="685800">
              <a:defRPr>
                <a:uFillTx/>
              </a:defRPr>
            </a:pPr>
            <a:fld id="{55F75D2B-6A60-4111-8234-695DD0C949D0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 defTabSz="685800">
                <a:defRPr>
                  <a:uFillTx/>
                </a:defRPr>
              </a:pPr>
              <a:t>‹Nº›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/>
          </p:cNvSpPr>
          <p:nvPr/>
        </p:nvSpPr>
        <p:spPr>
          <a:xfrm>
            <a:off x="4180114" y="1429252"/>
            <a:ext cx="46322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F7A916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REDISEÑO INSTITUCIONAL                </a:t>
            </a:r>
            <a:r>
              <a:rPr lang="es-ES" sz="2000" b="1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DEL INSTITUTO NACIONAL PENITENCIARIO Y CARCELARIO</a:t>
            </a:r>
            <a:endParaRPr lang="es-ES_tradnl" sz="2000" b="1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>
            <a:spLocks/>
          </p:cNvSpPr>
          <p:nvPr/>
        </p:nvSpPr>
        <p:spPr>
          <a:xfrm>
            <a:off x="4894022" y="3251879"/>
            <a:ext cx="319357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s-CO" sz="1425" dirty="0">
                <a:solidFill>
                  <a:srgbClr val="0C456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Brigadier General</a:t>
            </a:r>
          </a:p>
          <a:p>
            <a:pPr algn="ctr" defTabSz="685800"/>
            <a:r>
              <a:rPr lang="es-CO" sz="1425" b="1" dirty="0">
                <a:solidFill>
                  <a:srgbClr val="0C456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NORBERTO MUJICA JAIME           </a:t>
            </a:r>
            <a:r>
              <a:rPr lang="es-CO" sz="1425" dirty="0">
                <a:solidFill>
                  <a:srgbClr val="0C456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Director General INPEC</a:t>
            </a:r>
          </a:p>
          <a:p>
            <a:pPr algn="ctr" defTabSz="685800"/>
            <a:r>
              <a:rPr lang="es-CO" sz="1425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</a:t>
            </a:r>
            <a:r>
              <a:rPr lang="es-CO" sz="1425" dirty="0">
                <a:solidFill>
                  <a:srgbClr val="0C456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25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s-CO" sz="1425" dirty="0">
                <a:solidFill>
                  <a:srgbClr val="0C456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2020</a:t>
            </a:r>
          </a:p>
        </p:txBody>
      </p:sp>
      <p:sp>
        <p:nvSpPr>
          <p:cNvPr id="2" name="Rectángulo 1"/>
          <p:cNvSpPr>
            <a:spLocks/>
          </p:cNvSpPr>
          <p:nvPr/>
        </p:nvSpPr>
        <p:spPr>
          <a:xfrm>
            <a:off x="5011483" y="2701595"/>
            <a:ext cx="2958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i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Factores Clave de Éxito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24F032AF-F047-6A49-A4DA-6B1349BCE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00" y="723554"/>
            <a:ext cx="7052938" cy="42720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F1248BF-904A-F94E-8047-236B47D6D3E6}"/>
              </a:ext>
            </a:extLst>
          </p:cNvPr>
          <p:cNvSpPr txBox="1">
            <a:spLocks/>
          </p:cNvSpPr>
          <p:nvPr/>
        </p:nvSpPr>
        <p:spPr>
          <a:xfrm>
            <a:off x="1343278" y="231251"/>
            <a:ext cx="746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FCE de la perspectiva de PPL, Entorno y posicionamiento por subcategoría</a:t>
            </a:r>
            <a:endParaRPr lang="es-ES_tradnl" sz="1600" b="1" dirty="0">
              <a:solidFill>
                <a:srgbClr val="004663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55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ángulo 146">
            <a:extLst>
              <a:ext uri="{FF2B5EF4-FFF2-40B4-BE49-F238E27FC236}">
                <a16:creationId xmlns:a16="http://schemas.microsoft.com/office/drawing/2014/main" id="{317F3208-63A5-5A4D-A080-53103C926B15}"/>
              </a:ext>
            </a:extLst>
          </p:cNvPr>
          <p:cNvSpPr/>
          <p:nvPr/>
        </p:nvSpPr>
        <p:spPr>
          <a:xfrm>
            <a:off x="1130956" y="456865"/>
            <a:ext cx="6512739" cy="95300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 del PPL, Entorno y posicionamiento</a:t>
            </a: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E2E7B2-C3AC-0047-B0D4-9B0C4CF3A9BC}"/>
              </a:ext>
            </a:extLst>
          </p:cNvPr>
          <p:cNvSpPr txBox="1"/>
          <p:nvPr/>
        </p:nvSpPr>
        <p:spPr>
          <a:xfrm>
            <a:off x="163511" y="3921036"/>
            <a:ext cx="84022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Humano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9B3789E-1327-1541-8D14-CF6B176CD112}"/>
              </a:ext>
            </a:extLst>
          </p:cNvPr>
          <p:cNvSpPr txBox="1"/>
          <p:nvPr/>
        </p:nvSpPr>
        <p:spPr>
          <a:xfrm>
            <a:off x="1823591" y="4639998"/>
            <a:ext cx="1120745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Organizacional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685A9F-B93D-1843-AB49-4C2CDFFC3882}"/>
              </a:ext>
            </a:extLst>
          </p:cNvPr>
          <p:cNvSpPr txBox="1"/>
          <p:nvPr/>
        </p:nvSpPr>
        <p:spPr>
          <a:xfrm>
            <a:off x="3742710" y="4499006"/>
            <a:ext cx="112074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de la información </a:t>
            </a:r>
          </a:p>
          <a:p>
            <a:pPr algn="ctr"/>
            <a:endParaRPr lang="es-ES_tradnl" sz="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34CBF7-FABD-CE4E-8C3B-1B652A7A22C3}"/>
              </a:ext>
            </a:extLst>
          </p:cNvPr>
          <p:cNvSpPr txBox="1"/>
          <p:nvPr/>
        </p:nvSpPr>
        <p:spPr>
          <a:xfrm>
            <a:off x="6161508" y="4041512"/>
            <a:ext cx="96170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Financiera y contable</a:t>
            </a:r>
          </a:p>
          <a:p>
            <a:pPr algn="ctr"/>
            <a:endParaRPr lang="es-ES_tradnl" sz="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D3BC10A-670B-7648-97CD-BDCDA5C53196}"/>
              </a:ext>
            </a:extLst>
          </p:cNvPr>
          <p:cNvSpPr txBox="1"/>
          <p:nvPr/>
        </p:nvSpPr>
        <p:spPr>
          <a:xfrm>
            <a:off x="6257065" y="3641377"/>
            <a:ext cx="121380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convenios </a:t>
            </a:r>
          </a:p>
          <a:p>
            <a:pPr algn="ctr"/>
            <a:endParaRPr lang="es-ES_tradnl" sz="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9DD687F-C939-7147-87B8-42C51DBF360D}"/>
              </a:ext>
            </a:extLst>
          </p:cNvPr>
          <p:cNvSpPr txBox="1"/>
          <p:nvPr/>
        </p:nvSpPr>
        <p:spPr>
          <a:xfrm>
            <a:off x="7067075" y="3496725"/>
            <a:ext cx="101704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Optimización de recursos</a:t>
            </a:r>
          </a:p>
          <a:p>
            <a:pPr algn="ctr"/>
            <a:endParaRPr lang="es-ES_tradnl" sz="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A0E52E8-D499-394C-9706-5C0228AC7491}"/>
              </a:ext>
            </a:extLst>
          </p:cNvPr>
          <p:cNvSpPr txBox="1"/>
          <p:nvPr/>
        </p:nvSpPr>
        <p:spPr>
          <a:xfrm>
            <a:off x="7996395" y="3030613"/>
            <a:ext cx="101704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de recursos</a:t>
            </a:r>
          </a:p>
          <a:p>
            <a:pPr algn="ctr"/>
            <a:endParaRPr lang="es-ES_tradnl" sz="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2144A8F-E32A-E344-9EA3-7BBFF30E5194}"/>
              </a:ext>
            </a:extLst>
          </p:cNvPr>
          <p:cNvSpPr txBox="1"/>
          <p:nvPr/>
        </p:nvSpPr>
        <p:spPr>
          <a:xfrm>
            <a:off x="6264307" y="1828897"/>
            <a:ext cx="123943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Abastecimiento</a:t>
            </a:r>
          </a:p>
          <a:p>
            <a:pPr algn="ctr"/>
            <a:endParaRPr lang="es-ES_tradnl" sz="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E8F7EE1-111D-714D-B8CF-FA164F2D8F69}"/>
              </a:ext>
            </a:extLst>
          </p:cNvPr>
          <p:cNvSpPr txBox="1"/>
          <p:nvPr/>
        </p:nvSpPr>
        <p:spPr>
          <a:xfrm>
            <a:off x="262267" y="1789244"/>
            <a:ext cx="105180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por procesos</a:t>
            </a:r>
          </a:p>
          <a:p>
            <a:pPr algn="ctr"/>
            <a:endParaRPr lang="es-ES_tradnl" sz="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0161942-1451-5940-A5C4-A103AC194E04}"/>
              </a:ext>
            </a:extLst>
          </p:cNvPr>
          <p:cNvSpPr txBox="1"/>
          <p:nvPr/>
        </p:nvSpPr>
        <p:spPr>
          <a:xfrm>
            <a:off x="4509744" y="1808472"/>
            <a:ext cx="1479739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relacionamiento y articulación</a:t>
            </a:r>
          </a:p>
          <a:p>
            <a:pPr algn="ctr"/>
            <a:endParaRPr lang="es-ES_tradnl" sz="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922CF4-B26E-E344-97A4-C55AEE2EF2F0}"/>
              </a:ext>
            </a:extLst>
          </p:cNvPr>
          <p:cNvSpPr txBox="1"/>
          <p:nvPr/>
        </p:nvSpPr>
        <p:spPr>
          <a:xfrm>
            <a:off x="1619496" y="898397"/>
            <a:ext cx="141205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9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de valor PPL</a:t>
            </a:r>
          </a:p>
          <a:p>
            <a:pPr algn="ctr"/>
            <a:endParaRPr lang="es-ES_tradnl" sz="9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7AAAFB1-9D0F-4148-B4BD-6471BD5E0FEA}"/>
              </a:ext>
            </a:extLst>
          </p:cNvPr>
          <p:cNvSpPr txBox="1"/>
          <p:nvPr/>
        </p:nvSpPr>
        <p:spPr>
          <a:xfrm>
            <a:off x="5108488" y="898397"/>
            <a:ext cx="141205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9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</a:t>
            </a:r>
          </a:p>
          <a:p>
            <a:pPr algn="ctr"/>
            <a:endParaRPr lang="es-ES_tradnl" sz="9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3C7135E-8E9C-B449-8683-7E59ACC7D583}"/>
              </a:ext>
            </a:extLst>
          </p:cNvPr>
          <p:cNvSpPr txBox="1"/>
          <p:nvPr/>
        </p:nvSpPr>
        <p:spPr>
          <a:xfrm>
            <a:off x="3734785" y="912139"/>
            <a:ext cx="141205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9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Posicionamiento</a:t>
            </a:r>
          </a:p>
          <a:p>
            <a:pPr algn="ctr"/>
            <a:endParaRPr lang="es-ES_tradnl" sz="9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AF2E7C5-640D-DF41-8A11-E8CCE81E3E53}"/>
              </a:ext>
            </a:extLst>
          </p:cNvPr>
          <p:cNvSpPr/>
          <p:nvPr/>
        </p:nvSpPr>
        <p:spPr>
          <a:xfrm>
            <a:off x="-4772" y="3269604"/>
            <a:ext cx="10198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" dirty="0">
                <a:latin typeface="Arial" panose="020B0604020202020204" pitchFamily="34" charset="0"/>
                <a:cs typeface="Arial" panose="020B0604020202020204" pitchFamily="34" charset="0"/>
              </a:rPr>
              <a:t>Brecha entre los perfiles y competencias necesarios para el área y los funcionarios actuales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3AFA9E8-FB74-1846-93F4-6907E453C89A}"/>
              </a:ext>
            </a:extLst>
          </p:cNvPr>
          <p:cNvSpPr/>
          <p:nvPr/>
        </p:nvSpPr>
        <p:spPr>
          <a:xfrm>
            <a:off x="924112" y="3606540"/>
            <a:ext cx="923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600" dirty="0">
                <a:latin typeface="Arial" panose="020B0604020202020204" pitchFamily="34" charset="0"/>
                <a:cs typeface="Arial" panose="020B0604020202020204" pitchFamily="34" charset="0"/>
              </a:rPr>
              <a:t>Capacitación y formación de los funcionarios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B5829D8-05F8-EC4B-94A9-F38D27B5D9FB}"/>
              </a:ext>
            </a:extLst>
          </p:cNvPr>
          <p:cNvSpPr/>
          <p:nvPr/>
        </p:nvSpPr>
        <p:spPr>
          <a:xfrm>
            <a:off x="798723" y="4074924"/>
            <a:ext cx="1051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" dirty="0">
                <a:latin typeface="Arial" panose="020B0604020202020204" pitchFamily="34" charset="0"/>
                <a:cs typeface="Arial" panose="020B0604020202020204" pitchFamily="34" charset="0"/>
              </a:rPr>
              <a:t>Gestión del talento humano con objetividad y efectividad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1F7FC5E-114C-F846-9B54-34DDDAC438C9}"/>
              </a:ext>
            </a:extLst>
          </p:cNvPr>
          <p:cNvSpPr/>
          <p:nvPr/>
        </p:nvSpPr>
        <p:spPr>
          <a:xfrm>
            <a:off x="1563911" y="4440981"/>
            <a:ext cx="7692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" dirty="0">
                <a:latin typeface="Arial" panose="020B0604020202020204" pitchFamily="34" charset="0"/>
                <a:cs typeface="Arial" panose="020B0604020202020204" pitchFamily="34" charset="0"/>
              </a:rPr>
              <a:t>Cultura Organizacional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0884C9D-D6FB-774F-AFE1-89E2A4CFB92D}"/>
              </a:ext>
            </a:extLst>
          </p:cNvPr>
          <p:cNvSpPr/>
          <p:nvPr/>
        </p:nvSpPr>
        <p:spPr>
          <a:xfrm>
            <a:off x="1794532" y="4198652"/>
            <a:ext cx="8281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" dirty="0">
                <a:latin typeface="Arial" panose="020B0604020202020204" pitchFamily="34" charset="0"/>
                <a:cs typeface="Arial" panose="020B0604020202020204" pitchFamily="34" charset="0"/>
              </a:rPr>
              <a:t>Gestión del Talento Humano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EC4430F-7B30-A148-BE8D-7BE1811C55D9}"/>
              </a:ext>
            </a:extLst>
          </p:cNvPr>
          <p:cNvSpPr/>
          <p:nvPr/>
        </p:nvSpPr>
        <p:spPr>
          <a:xfrm>
            <a:off x="2669547" y="4566427"/>
            <a:ext cx="928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" dirty="0">
                <a:latin typeface="Arial" panose="020B0604020202020204" pitchFamily="34" charset="0"/>
                <a:cs typeface="Arial" panose="020B0604020202020204" pitchFamily="34" charset="0"/>
              </a:rPr>
              <a:t>Motivación y reconocimiento al personal 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2EE8FDF8-E801-0A43-900C-F90C48EFE995}"/>
              </a:ext>
            </a:extLst>
          </p:cNvPr>
          <p:cNvSpPr/>
          <p:nvPr/>
        </p:nvSpPr>
        <p:spPr>
          <a:xfrm>
            <a:off x="2478204" y="4289428"/>
            <a:ext cx="8281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" dirty="0">
                <a:latin typeface="Arial" panose="020B0604020202020204" pitchFamily="34" charset="0"/>
                <a:cs typeface="Arial" panose="020B0604020202020204" pitchFamily="34" charset="0"/>
              </a:rPr>
              <a:t>Comunicación organizacional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E433A23-2EBF-FA41-8909-BCA202060372}"/>
              </a:ext>
            </a:extLst>
          </p:cNvPr>
          <p:cNvSpPr/>
          <p:nvPr/>
        </p:nvSpPr>
        <p:spPr>
          <a:xfrm>
            <a:off x="3383169" y="4139408"/>
            <a:ext cx="1057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" dirty="0"/>
              <a:t>Falta de recursos tecnológicos para soportar la misionalidad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70F0CE0-7184-4C4C-A26A-3AD901A59584}"/>
              </a:ext>
            </a:extLst>
          </p:cNvPr>
          <p:cNvSpPr/>
          <p:nvPr/>
        </p:nvSpPr>
        <p:spPr>
          <a:xfrm>
            <a:off x="4417677" y="4197095"/>
            <a:ext cx="878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" dirty="0"/>
              <a:t>Información primaria (sistema de información) 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DA587E9-6EF8-2B49-936B-05B04D01ED4E}"/>
              </a:ext>
            </a:extLst>
          </p:cNvPr>
          <p:cNvSpPr/>
          <p:nvPr/>
        </p:nvSpPr>
        <p:spPr>
          <a:xfrm>
            <a:off x="1783724" y="1963292"/>
            <a:ext cx="788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" dirty="0"/>
              <a:t>Modelo de despliegue (8)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D069E5D1-81E2-304B-9EDB-E73789A26BE1}"/>
              </a:ext>
            </a:extLst>
          </p:cNvPr>
          <p:cNvSpPr/>
          <p:nvPr/>
        </p:nvSpPr>
        <p:spPr>
          <a:xfrm>
            <a:off x="1062717" y="1623806"/>
            <a:ext cx="878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" dirty="0"/>
              <a:t>Definición del modelo de negocio</a:t>
            </a:r>
          </a:p>
          <a:p>
            <a:pPr algn="ctr"/>
            <a:endParaRPr lang="es-ES_tradnl" sz="600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050A7741-F86D-6149-964A-9066E4838DF5}"/>
              </a:ext>
            </a:extLst>
          </p:cNvPr>
          <p:cNvSpPr/>
          <p:nvPr/>
        </p:nvSpPr>
        <p:spPr>
          <a:xfrm>
            <a:off x="2543306" y="2260083"/>
            <a:ext cx="65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" dirty="0"/>
              <a:t>Gestión del talento humano 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3CB61E5F-7416-D44D-AB95-463E45930E10}"/>
              </a:ext>
            </a:extLst>
          </p:cNvPr>
          <p:cNvSpPr/>
          <p:nvPr/>
        </p:nvSpPr>
        <p:spPr>
          <a:xfrm>
            <a:off x="4768682" y="2405163"/>
            <a:ext cx="788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" dirty="0"/>
              <a:t>Relacionamiento entre el INPEC y USPEC 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884E01C-AF05-C44E-80BA-D483EC193462}"/>
              </a:ext>
            </a:extLst>
          </p:cNvPr>
          <p:cNvSpPr/>
          <p:nvPr/>
        </p:nvSpPr>
        <p:spPr>
          <a:xfrm>
            <a:off x="3175947" y="2220499"/>
            <a:ext cx="788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" dirty="0"/>
              <a:t>Relacionamiento entre el INPEC y USPEC 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FFCBDF61-17B9-634B-8CDA-A46BCE9CB785}"/>
              </a:ext>
            </a:extLst>
          </p:cNvPr>
          <p:cNvSpPr/>
          <p:nvPr/>
        </p:nvSpPr>
        <p:spPr>
          <a:xfrm>
            <a:off x="6505208" y="2329135"/>
            <a:ext cx="788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" dirty="0"/>
              <a:t>Deficiencia en el suministro de bienes y servicios </a:t>
            </a:r>
          </a:p>
        </p:txBody>
      </p:sp>
      <p:cxnSp>
        <p:nvCxnSpPr>
          <p:cNvPr id="28" name="Conector curvado 27">
            <a:extLst>
              <a:ext uri="{FF2B5EF4-FFF2-40B4-BE49-F238E27FC236}">
                <a16:creationId xmlns:a16="http://schemas.microsoft.com/office/drawing/2014/main" id="{1FADFBC8-F0B0-F948-9A18-A0B59B9D8E33}"/>
              </a:ext>
            </a:extLst>
          </p:cNvPr>
          <p:cNvCxnSpPr>
            <a:cxnSpLocks/>
            <a:stCxn id="3" idx="0"/>
            <a:endCxn id="43" idx="1"/>
          </p:cNvCxnSpPr>
          <p:nvPr/>
        </p:nvCxnSpPr>
        <p:spPr>
          <a:xfrm rot="5400000" flipH="1" flipV="1">
            <a:off x="1111793" y="1838092"/>
            <a:ext cx="824855" cy="2038171"/>
          </a:xfrm>
          <a:prstGeom prst="curvedConnector2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curvado 46">
            <a:extLst>
              <a:ext uri="{FF2B5EF4-FFF2-40B4-BE49-F238E27FC236}">
                <a16:creationId xmlns:a16="http://schemas.microsoft.com/office/drawing/2014/main" id="{F2CFC440-3C42-2A4D-9CAC-4CE98D5ACA76}"/>
              </a:ext>
            </a:extLst>
          </p:cNvPr>
          <p:cNvCxnSpPr>
            <a:cxnSpLocks/>
            <a:stCxn id="13" idx="3"/>
            <a:endCxn id="43" idx="2"/>
          </p:cNvCxnSpPr>
          <p:nvPr/>
        </p:nvCxnSpPr>
        <p:spPr>
          <a:xfrm flipV="1">
            <a:off x="1850525" y="2629415"/>
            <a:ext cx="1021953" cy="1630175"/>
          </a:xfrm>
          <a:prstGeom prst="curvedConnector2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curvado 49">
            <a:extLst>
              <a:ext uri="{FF2B5EF4-FFF2-40B4-BE49-F238E27FC236}">
                <a16:creationId xmlns:a16="http://schemas.microsoft.com/office/drawing/2014/main" id="{7FFF14FE-EBED-1146-AEE7-54EF6E2FACB3}"/>
              </a:ext>
            </a:extLst>
          </p:cNvPr>
          <p:cNvCxnSpPr>
            <a:cxnSpLocks/>
            <a:stCxn id="26" idx="0"/>
            <a:endCxn id="12" idx="1"/>
          </p:cNvCxnSpPr>
          <p:nvPr/>
        </p:nvCxnSpPr>
        <p:spPr>
          <a:xfrm rot="16200000" flipH="1">
            <a:off x="5440871" y="3613264"/>
            <a:ext cx="136805" cy="1304467"/>
          </a:xfrm>
          <a:prstGeom prst="curvedConnector4">
            <a:avLst>
              <a:gd name="adj1" fmla="val -167099"/>
              <a:gd name="adj2" fmla="val 66841"/>
            </a:avLst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curvado 53">
            <a:extLst>
              <a:ext uri="{FF2B5EF4-FFF2-40B4-BE49-F238E27FC236}">
                <a16:creationId xmlns:a16="http://schemas.microsoft.com/office/drawing/2014/main" id="{F10D9C9F-CAEB-9245-94F5-E771F7662201}"/>
              </a:ext>
            </a:extLst>
          </p:cNvPr>
          <p:cNvCxnSpPr>
            <a:cxnSpLocks/>
            <a:stCxn id="32" idx="0"/>
            <a:endCxn id="46" idx="3"/>
          </p:cNvCxnSpPr>
          <p:nvPr/>
        </p:nvCxnSpPr>
        <p:spPr>
          <a:xfrm rot="16200000" flipV="1">
            <a:off x="7640791" y="2166485"/>
            <a:ext cx="516812" cy="1211443"/>
          </a:xfrm>
          <a:prstGeom prst="curvedConnector2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curvado 60">
            <a:extLst>
              <a:ext uri="{FF2B5EF4-FFF2-40B4-BE49-F238E27FC236}">
                <a16:creationId xmlns:a16="http://schemas.microsoft.com/office/drawing/2014/main" id="{C8EABC95-DD70-514F-9274-4F179F76C77A}"/>
              </a:ext>
            </a:extLst>
          </p:cNvPr>
          <p:cNvCxnSpPr>
            <a:cxnSpLocks/>
            <a:stCxn id="31" idx="0"/>
            <a:endCxn id="32" idx="1"/>
          </p:cNvCxnSpPr>
          <p:nvPr/>
        </p:nvCxnSpPr>
        <p:spPr>
          <a:xfrm rot="5400000" flipH="1" flipV="1">
            <a:off x="7668357" y="3168688"/>
            <a:ext cx="235279" cy="420797"/>
          </a:xfrm>
          <a:prstGeom prst="curvedConnector2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curvado 65">
            <a:extLst>
              <a:ext uri="{FF2B5EF4-FFF2-40B4-BE49-F238E27FC236}">
                <a16:creationId xmlns:a16="http://schemas.microsoft.com/office/drawing/2014/main" id="{7D1948CB-2E38-7A42-B369-007DE773D1E2}"/>
              </a:ext>
            </a:extLst>
          </p:cNvPr>
          <p:cNvCxnSpPr>
            <a:cxnSpLocks/>
            <a:stCxn id="12" idx="3"/>
            <a:endCxn id="31" idx="2"/>
          </p:cNvCxnSpPr>
          <p:nvPr/>
        </p:nvCxnSpPr>
        <p:spPr>
          <a:xfrm flipV="1">
            <a:off x="7123214" y="3958390"/>
            <a:ext cx="452384" cy="375510"/>
          </a:xfrm>
          <a:prstGeom prst="curvedConnector2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ector curvado 68">
            <a:extLst>
              <a:ext uri="{FF2B5EF4-FFF2-40B4-BE49-F238E27FC236}">
                <a16:creationId xmlns:a16="http://schemas.microsoft.com/office/drawing/2014/main" id="{687EB8E8-493D-D74C-AB5C-F1ABD249FEA6}"/>
              </a:ext>
            </a:extLst>
          </p:cNvPr>
          <p:cNvCxnSpPr>
            <a:cxnSpLocks/>
            <a:stCxn id="24" idx="0"/>
            <a:endCxn id="32" idx="1"/>
          </p:cNvCxnSpPr>
          <p:nvPr/>
        </p:nvCxnSpPr>
        <p:spPr>
          <a:xfrm rot="5400000" flipH="1" flipV="1">
            <a:off x="7240217" y="2885199"/>
            <a:ext cx="379931" cy="1132426"/>
          </a:xfrm>
          <a:prstGeom prst="curvedConnector2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ector curvado 71">
            <a:extLst>
              <a:ext uri="{FF2B5EF4-FFF2-40B4-BE49-F238E27FC236}">
                <a16:creationId xmlns:a16="http://schemas.microsoft.com/office/drawing/2014/main" id="{51EAE82F-163B-DF44-AB3C-0DAD87CB616A}"/>
              </a:ext>
            </a:extLst>
          </p:cNvPr>
          <p:cNvCxnSpPr>
            <a:cxnSpLocks/>
            <a:stCxn id="20" idx="0"/>
            <a:endCxn id="42" idx="2"/>
          </p:cNvCxnSpPr>
          <p:nvPr/>
        </p:nvCxnSpPr>
        <p:spPr>
          <a:xfrm rot="16200000" flipV="1">
            <a:off x="1633864" y="1861355"/>
            <a:ext cx="2146270" cy="2409835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ector curvado 78">
            <a:extLst>
              <a:ext uri="{FF2B5EF4-FFF2-40B4-BE49-F238E27FC236}">
                <a16:creationId xmlns:a16="http://schemas.microsoft.com/office/drawing/2014/main" id="{CD46EF9C-51A9-0345-925B-BC4DE8836946}"/>
              </a:ext>
            </a:extLst>
          </p:cNvPr>
          <p:cNvCxnSpPr>
            <a:cxnSpLocks/>
            <a:stCxn id="45" idx="2"/>
            <a:endCxn id="46" idx="2"/>
          </p:cNvCxnSpPr>
          <p:nvPr/>
        </p:nvCxnSpPr>
        <p:spPr>
          <a:xfrm rot="16200000" flipH="1">
            <a:off x="5180393" y="979518"/>
            <a:ext cx="108636" cy="3329261"/>
          </a:xfrm>
          <a:prstGeom prst="curvedConnector3">
            <a:avLst>
              <a:gd name="adj1" fmla="val 310427"/>
            </a:avLst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ector curvado 93">
            <a:extLst>
              <a:ext uri="{FF2B5EF4-FFF2-40B4-BE49-F238E27FC236}">
                <a16:creationId xmlns:a16="http://schemas.microsoft.com/office/drawing/2014/main" id="{DE631B69-D23D-994E-9C01-9C627BB48E48}"/>
              </a:ext>
            </a:extLst>
          </p:cNvPr>
          <p:cNvCxnSpPr>
            <a:cxnSpLocks/>
            <a:stCxn id="42" idx="0"/>
            <a:endCxn id="37" idx="1"/>
          </p:cNvCxnSpPr>
          <p:nvPr/>
        </p:nvCxnSpPr>
        <p:spPr>
          <a:xfrm rot="5400000" flipH="1" flipV="1">
            <a:off x="1290417" y="1294728"/>
            <a:ext cx="540743" cy="117415"/>
          </a:xfrm>
          <a:prstGeom prst="curvedConnector2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ector curvado 96">
            <a:extLst>
              <a:ext uri="{FF2B5EF4-FFF2-40B4-BE49-F238E27FC236}">
                <a16:creationId xmlns:a16="http://schemas.microsoft.com/office/drawing/2014/main" id="{B62DB933-393F-5743-B61E-866AC2869532}"/>
              </a:ext>
            </a:extLst>
          </p:cNvPr>
          <p:cNvCxnSpPr>
            <a:cxnSpLocks/>
            <a:stCxn id="45" idx="0"/>
            <a:endCxn id="37" idx="3"/>
          </p:cNvCxnSpPr>
          <p:nvPr/>
        </p:nvCxnSpPr>
        <p:spPr>
          <a:xfrm rot="16200000" flipV="1">
            <a:off x="2732100" y="1382517"/>
            <a:ext cx="1137436" cy="538527"/>
          </a:xfrm>
          <a:prstGeom prst="curvedConnector2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curvado 115">
            <a:extLst>
              <a:ext uri="{FF2B5EF4-FFF2-40B4-BE49-F238E27FC236}">
                <a16:creationId xmlns:a16="http://schemas.microsoft.com/office/drawing/2014/main" id="{54AC6052-D064-1644-B181-467CE051A2AA}"/>
              </a:ext>
            </a:extLst>
          </p:cNvPr>
          <p:cNvCxnSpPr>
            <a:cxnSpLocks/>
            <a:stCxn id="37" idx="0"/>
            <a:endCxn id="39" idx="0"/>
          </p:cNvCxnSpPr>
          <p:nvPr/>
        </p:nvCxnSpPr>
        <p:spPr>
          <a:xfrm rot="16200000" flipH="1">
            <a:off x="3376298" y="-152376"/>
            <a:ext cx="13742" cy="2115289"/>
          </a:xfrm>
          <a:prstGeom prst="curvedConnector3">
            <a:avLst>
              <a:gd name="adj1" fmla="val -1663513"/>
            </a:avLst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cto de flecha 125">
            <a:extLst>
              <a:ext uri="{FF2B5EF4-FFF2-40B4-BE49-F238E27FC236}">
                <a16:creationId xmlns:a16="http://schemas.microsoft.com/office/drawing/2014/main" id="{46F2E3A4-DD83-9D42-BD1D-C85661609855}"/>
              </a:ext>
            </a:extLst>
          </p:cNvPr>
          <p:cNvCxnSpPr>
            <a:stCxn id="41" idx="0"/>
            <a:endCxn id="37" idx="2"/>
          </p:cNvCxnSpPr>
          <p:nvPr/>
        </p:nvCxnSpPr>
        <p:spPr>
          <a:xfrm flipV="1">
            <a:off x="2177858" y="1267729"/>
            <a:ext cx="147667" cy="69556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cto de flecha 126">
            <a:extLst>
              <a:ext uri="{FF2B5EF4-FFF2-40B4-BE49-F238E27FC236}">
                <a16:creationId xmlns:a16="http://schemas.microsoft.com/office/drawing/2014/main" id="{ECD89376-46BD-8945-947F-8B2F9E72DCF2}"/>
              </a:ext>
            </a:extLst>
          </p:cNvPr>
          <p:cNvCxnSpPr>
            <a:cxnSpLocks/>
            <a:stCxn id="5" idx="0"/>
            <a:endCxn id="42" idx="2"/>
          </p:cNvCxnSpPr>
          <p:nvPr/>
        </p:nvCxnSpPr>
        <p:spPr>
          <a:xfrm flipV="1">
            <a:off x="1385787" y="1993138"/>
            <a:ext cx="116294" cy="161340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recto de flecha 129">
            <a:extLst>
              <a:ext uri="{FF2B5EF4-FFF2-40B4-BE49-F238E27FC236}">
                <a16:creationId xmlns:a16="http://schemas.microsoft.com/office/drawing/2014/main" id="{2BF7C693-A37A-6F48-A16B-D62F2BD90A57}"/>
              </a:ext>
            </a:extLst>
          </p:cNvPr>
          <p:cNvCxnSpPr>
            <a:cxnSpLocks/>
            <a:stCxn id="43" idx="1"/>
            <a:endCxn id="41" idx="2"/>
          </p:cNvCxnSpPr>
          <p:nvPr/>
        </p:nvCxnSpPr>
        <p:spPr>
          <a:xfrm flipH="1" flipV="1">
            <a:off x="2177858" y="2240291"/>
            <a:ext cx="365448" cy="20445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CuadroTexto 139">
            <a:extLst>
              <a:ext uri="{FF2B5EF4-FFF2-40B4-BE49-F238E27FC236}">
                <a16:creationId xmlns:a16="http://schemas.microsoft.com/office/drawing/2014/main" id="{385A5CBE-EC24-2441-9A72-6AEC45B8D563}"/>
              </a:ext>
            </a:extLst>
          </p:cNvPr>
          <p:cNvSpPr txBox="1">
            <a:spLocks/>
          </p:cNvSpPr>
          <p:nvPr/>
        </p:nvSpPr>
        <p:spPr>
          <a:xfrm>
            <a:off x="1351382" y="-14991"/>
            <a:ext cx="7463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Finalmente, este es el mapa de relaciones entre los FCE y su ruta critica. Son siete los FCE que inciden en los demás, lo cual los hace críticos a trabajar</a:t>
            </a:r>
            <a:endParaRPr lang="es-ES_tradnl" sz="1400" b="1" dirty="0">
              <a:solidFill>
                <a:srgbClr val="004663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id="{CBDF7DD1-035D-1C4F-A741-772DF28EA65B}"/>
              </a:ext>
            </a:extLst>
          </p:cNvPr>
          <p:cNvSpPr/>
          <p:nvPr/>
        </p:nvSpPr>
        <p:spPr>
          <a:xfrm>
            <a:off x="1129180" y="1572111"/>
            <a:ext cx="6512739" cy="1270095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 de procesos</a:t>
            </a: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Rectángulo 151">
            <a:extLst>
              <a:ext uri="{FF2B5EF4-FFF2-40B4-BE49-F238E27FC236}">
                <a16:creationId xmlns:a16="http://schemas.microsoft.com/office/drawing/2014/main" id="{376CD136-EC3C-D644-9EF3-778EA35D6888}"/>
              </a:ext>
            </a:extLst>
          </p:cNvPr>
          <p:cNvSpPr/>
          <p:nvPr/>
        </p:nvSpPr>
        <p:spPr>
          <a:xfrm>
            <a:off x="45053" y="3002380"/>
            <a:ext cx="5359379" cy="194139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 Activos intangibles</a:t>
            </a: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1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s-ES_tradnl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8" name="Rectángulo 157">
            <a:extLst>
              <a:ext uri="{FF2B5EF4-FFF2-40B4-BE49-F238E27FC236}">
                <a16:creationId xmlns:a16="http://schemas.microsoft.com/office/drawing/2014/main" id="{9A48F969-0B2B-0248-97AF-CBF8D1067851}"/>
              </a:ext>
            </a:extLst>
          </p:cNvPr>
          <p:cNvSpPr/>
          <p:nvPr/>
        </p:nvSpPr>
        <p:spPr>
          <a:xfrm>
            <a:off x="5475170" y="3004098"/>
            <a:ext cx="3341541" cy="1690891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 de recursos</a:t>
            </a: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Elipse 158">
            <a:extLst>
              <a:ext uri="{FF2B5EF4-FFF2-40B4-BE49-F238E27FC236}">
                <a16:creationId xmlns:a16="http://schemas.microsoft.com/office/drawing/2014/main" id="{5EFD47F2-A3AE-6B46-BB3A-747973572844}"/>
              </a:ext>
            </a:extLst>
          </p:cNvPr>
          <p:cNvSpPr/>
          <p:nvPr/>
        </p:nvSpPr>
        <p:spPr>
          <a:xfrm>
            <a:off x="2543306" y="2141838"/>
            <a:ext cx="632641" cy="632657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60" name="Conector recto de flecha 159">
            <a:extLst>
              <a:ext uri="{FF2B5EF4-FFF2-40B4-BE49-F238E27FC236}">
                <a16:creationId xmlns:a16="http://schemas.microsoft.com/office/drawing/2014/main" id="{0A94DE45-16BF-394B-A1C3-CE4F54828E1F}"/>
              </a:ext>
            </a:extLst>
          </p:cNvPr>
          <p:cNvCxnSpPr>
            <a:cxnSpLocks/>
          </p:cNvCxnSpPr>
          <p:nvPr/>
        </p:nvCxnSpPr>
        <p:spPr>
          <a:xfrm flipH="1" flipV="1">
            <a:off x="3918551" y="2385429"/>
            <a:ext cx="933028" cy="19211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recto de flecha 164">
            <a:extLst>
              <a:ext uri="{FF2B5EF4-FFF2-40B4-BE49-F238E27FC236}">
                <a16:creationId xmlns:a16="http://schemas.microsoft.com/office/drawing/2014/main" id="{B24B457B-CA2F-D44E-8687-225BDFE45802}"/>
              </a:ext>
            </a:extLst>
          </p:cNvPr>
          <p:cNvCxnSpPr/>
          <p:nvPr/>
        </p:nvCxnSpPr>
        <p:spPr>
          <a:xfrm>
            <a:off x="5651157" y="4778217"/>
            <a:ext cx="338326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CuadroTexto 165">
            <a:extLst>
              <a:ext uri="{FF2B5EF4-FFF2-40B4-BE49-F238E27FC236}">
                <a16:creationId xmlns:a16="http://schemas.microsoft.com/office/drawing/2014/main" id="{04B00D70-5100-E748-AABB-1E5F273FB7BF}"/>
              </a:ext>
            </a:extLst>
          </p:cNvPr>
          <p:cNvSpPr txBox="1"/>
          <p:nvPr/>
        </p:nvSpPr>
        <p:spPr>
          <a:xfrm>
            <a:off x="5964143" y="4689276"/>
            <a:ext cx="1112805" cy="18466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_tradnl" sz="600" dirty="0">
                <a:latin typeface="Arial" panose="020B0604020202020204" pitchFamily="34" charset="0"/>
                <a:cs typeface="Arial" panose="020B0604020202020204" pitchFamily="34" charset="0"/>
              </a:rPr>
              <a:t>Relación de causa y efecto</a:t>
            </a:r>
          </a:p>
        </p:txBody>
      </p:sp>
      <p:cxnSp>
        <p:nvCxnSpPr>
          <p:cNvPr id="168" name="Conector recto 167">
            <a:extLst>
              <a:ext uri="{FF2B5EF4-FFF2-40B4-BE49-F238E27FC236}">
                <a16:creationId xmlns:a16="http://schemas.microsoft.com/office/drawing/2014/main" id="{8EAD622A-DF7B-7D43-B71A-E9185951E887}"/>
              </a:ext>
            </a:extLst>
          </p:cNvPr>
          <p:cNvCxnSpPr>
            <a:cxnSpLocks/>
          </p:cNvCxnSpPr>
          <p:nvPr/>
        </p:nvCxnSpPr>
        <p:spPr>
          <a:xfrm>
            <a:off x="5651157" y="4911243"/>
            <a:ext cx="33832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CuadroTexto 170">
            <a:extLst>
              <a:ext uri="{FF2B5EF4-FFF2-40B4-BE49-F238E27FC236}">
                <a16:creationId xmlns:a16="http://schemas.microsoft.com/office/drawing/2014/main" id="{D6AF9783-EFA5-4547-A715-3DDAFEBB3C64}"/>
              </a:ext>
            </a:extLst>
          </p:cNvPr>
          <p:cNvSpPr txBox="1"/>
          <p:nvPr/>
        </p:nvSpPr>
        <p:spPr>
          <a:xfrm>
            <a:off x="5968259" y="4816962"/>
            <a:ext cx="909223" cy="18466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_tradnl" sz="600" dirty="0">
                <a:latin typeface="Arial" panose="020B0604020202020204" pitchFamily="34" charset="0"/>
                <a:cs typeface="Arial" panose="020B0604020202020204" pitchFamily="34" charset="0"/>
              </a:rPr>
              <a:t>Perspectivas de FCE</a:t>
            </a:r>
          </a:p>
        </p:txBody>
      </p:sp>
      <p:cxnSp>
        <p:nvCxnSpPr>
          <p:cNvPr id="173" name="Conector recto 172">
            <a:extLst>
              <a:ext uri="{FF2B5EF4-FFF2-40B4-BE49-F238E27FC236}">
                <a16:creationId xmlns:a16="http://schemas.microsoft.com/office/drawing/2014/main" id="{B436AD48-6DC9-3A42-81EC-7C26168B6FD2}"/>
              </a:ext>
            </a:extLst>
          </p:cNvPr>
          <p:cNvCxnSpPr/>
          <p:nvPr/>
        </p:nvCxnSpPr>
        <p:spPr>
          <a:xfrm>
            <a:off x="5671009" y="5027514"/>
            <a:ext cx="310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CuadroTexto 173">
            <a:extLst>
              <a:ext uri="{FF2B5EF4-FFF2-40B4-BE49-F238E27FC236}">
                <a16:creationId xmlns:a16="http://schemas.microsoft.com/office/drawing/2014/main" id="{A1A683F2-A734-2245-BE31-C16C91E59FE2}"/>
              </a:ext>
            </a:extLst>
          </p:cNvPr>
          <p:cNvSpPr txBox="1"/>
          <p:nvPr/>
        </p:nvSpPr>
        <p:spPr>
          <a:xfrm>
            <a:off x="5972375" y="4952886"/>
            <a:ext cx="763351" cy="18466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_tradnl" sz="600" dirty="0">
                <a:latin typeface="Arial" panose="020B0604020202020204" pitchFamily="34" charset="0"/>
                <a:cs typeface="Arial" panose="020B0604020202020204" pitchFamily="34" charset="0"/>
              </a:rPr>
              <a:t>FCE Ruta Critica</a:t>
            </a:r>
          </a:p>
        </p:txBody>
      </p:sp>
      <p:sp>
        <p:nvSpPr>
          <p:cNvPr id="175" name="Elipse 174">
            <a:extLst>
              <a:ext uri="{FF2B5EF4-FFF2-40B4-BE49-F238E27FC236}">
                <a16:creationId xmlns:a16="http://schemas.microsoft.com/office/drawing/2014/main" id="{A804AB30-246B-014E-BA35-9F62E6B1BC59}"/>
              </a:ext>
            </a:extLst>
          </p:cNvPr>
          <p:cNvSpPr/>
          <p:nvPr/>
        </p:nvSpPr>
        <p:spPr>
          <a:xfrm>
            <a:off x="8084121" y="2847340"/>
            <a:ext cx="810010" cy="7592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6" name="Elipse 175">
            <a:extLst>
              <a:ext uri="{FF2B5EF4-FFF2-40B4-BE49-F238E27FC236}">
                <a16:creationId xmlns:a16="http://schemas.microsoft.com/office/drawing/2014/main" id="{38A21B0E-7536-8942-8CE5-6B81908D4D59}"/>
              </a:ext>
            </a:extLst>
          </p:cNvPr>
          <p:cNvSpPr/>
          <p:nvPr/>
        </p:nvSpPr>
        <p:spPr>
          <a:xfrm>
            <a:off x="6509827" y="2232336"/>
            <a:ext cx="810010" cy="7592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7" name="Elipse 176">
            <a:extLst>
              <a:ext uri="{FF2B5EF4-FFF2-40B4-BE49-F238E27FC236}">
                <a16:creationId xmlns:a16="http://schemas.microsoft.com/office/drawing/2014/main" id="{6F2F6D92-4DE3-CB42-BDD8-056C63CAFFED}"/>
              </a:ext>
            </a:extLst>
          </p:cNvPr>
          <p:cNvSpPr/>
          <p:nvPr/>
        </p:nvSpPr>
        <p:spPr>
          <a:xfrm>
            <a:off x="904953" y="3953649"/>
            <a:ext cx="810010" cy="7592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8" name="Elipse 177">
            <a:extLst>
              <a:ext uri="{FF2B5EF4-FFF2-40B4-BE49-F238E27FC236}">
                <a16:creationId xmlns:a16="http://schemas.microsoft.com/office/drawing/2014/main" id="{CC8A4BD6-87F2-B741-8C25-6B8E2CBFBEA2}"/>
              </a:ext>
            </a:extLst>
          </p:cNvPr>
          <p:cNvSpPr/>
          <p:nvPr/>
        </p:nvSpPr>
        <p:spPr>
          <a:xfrm>
            <a:off x="22834" y="3131052"/>
            <a:ext cx="810010" cy="7592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9" name="Elipse 178">
            <a:extLst>
              <a:ext uri="{FF2B5EF4-FFF2-40B4-BE49-F238E27FC236}">
                <a16:creationId xmlns:a16="http://schemas.microsoft.com/office/drawing/2014/main" id="{2AACFECA-A7C0-784F-9694-47CDBBE7B23F}"/>
              </a:ext>
            </a:extLst>
          </p:cNvPr>
          <p:cNvSpPr/>
          <p:nvPr/>
        </p:nvSpPr>
        <p:spPr>
          <a:xfrm>
            <a:off x="1109527" y="1495764"/>
            <a:ext cx="802369" cy="632657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0" name="Elipse 179">
            <a:extLst>
              <a:ext uri="{FF2B5EF4-FFF2-40B4-BE49-F238E27FC236}">
                <a16:creationId xmlns:a16="http://schemas.microsoft.com/office/drawing/2014/main" id="{94BEFFD1-100E-AA4D-8C7C-098A82C11CD7}"/>
              </a:ext>
            </a:extLst>
          </p:cNvPr>
          <p:cNvSpPr/>
          <p:nvPr/>
        </p:nvSpPr>
        <p:spPr>
          <a:xfrm>
            <a:off x="980530" y="4527362"/>
            <a:ext cx="177118" cy="193672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>
                <a:solidFill>
                  <a:schemeClr val="accent4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81" name="Elipse 180">
            <a:extLst>
              <a:ext uri="{FF2B5EF4-FFF2-40B4-BE49-F238E27FC236}">
                <a16:creationId xmlns:a16="http://schemas.microsoft.com/office/drawing/2014/main" id="{8B5FD743-605F-AB41-B120-A5AB25EFBFBC}"/>
              </a:ext>
            </a:extLst>
          </p:cNvPr>
          <p:cNvSpPr/>
          <p:nvPr/>
        </p:nvSpPr>
        <p:spPr>
          <a:xfrm>
            <a:off x="200715" y="3033268"/>
            <a:ext cx="177118" cy="193672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82" name="Elipse 181">
            <a:extLst>
              <a:ext uri="{FF2B5EF4-FFF2-40B4-BE49-F238E27FC236}">
                <a16:creationId xmlns:a16="http://schemas.microsoft.com/office/drawing/2014/main" id="{CB569500-7698-264C-B227-ECB9B0986530}"/>
              </a:ext>
            </a:extLst>
          </p:cNvPr>
          <p:cNvSpPr/>
          <p:nvPr/>
        </p:nvSpPr>
        <p:spPr>
          <a:xfrm>
            <a:off x="8131329" y="3425597"/>
            <a:ext cx="177118" cy="193672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>
                <a:solidFill>
                  <a:schemeClr val="accent4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83" name="Elipse 182">
            <a:extLst>
              <a:ext uri="{FF2B5EF4-FFF2-40B4-BE49-F238E27FC236}">
                <a16:creationId xmlns:a16="http://schemas.microsoft.com/office/drawing/2014/main" id="{293E6569-721D-1643-BFB0-3A268453585C}"/>
              </a:ext>
            </a:extLst>
          </p:cNvPr>
          <p:cNvSpPr/>
          <p:nvPr/>
        </p:nvSpPr>
        <p:spPr>
          <a:xfrm>
            <a:off x="7053651" y="2193396"/>
            <a:ext cx="177118" cy="193672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>
                <a:solidFill>
                  <a:schemeClr val="accent4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84" name="Elipse 183">
            <a:extLst>
              <a:ext uri="{FF2B5EF4-FFF2-40B4-BE49-F238E27FC236}">
                <a16:creationId xmlns:a16="http://schemas.microsoft.com/office/drawing/2014/main" id="{06877575-B048-214C-86CC-7E42CF7DCC37}"/>
              </a:ext>
            </a:extLst>
          </p:cNvPr>
          <p:cNvSpPr/>
          <p:nvPr/>
        </p:nvSpPr>
        <p:spPr>
          <a:xfrm>
            <a:off x="2942995" y="2095536"/>
            <a:ext cx="177118" cy="193672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>
                <a:solidFill>
                  <a:schemeClr val="accent4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85" name="Elipse 184">
            <a:extLst>
              <a:ext uri="{FF2B5EF4-FFF2-40B4-BE49-F238E27FC236}">
                <a16:creationId xmlns:a16="http://schemas.microsoft.com/office/drawing/2014/main" id="{7F5EC868-2A5E-B247-A1C3-7EDC80831E7E}"/>
              </a:ext>
            </a:extLst>
          </p:cNvPr>
          <p:cNvSpPr/>
          <p:nvPr/>
        </p:nvSpPr>
        <p:spPr>
          <a:xfrm>
            <a:off x="1801930" y="1799465"/>
            <a:ext cx="177118" cy="193672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>
                <a:solidFill>
                  <a:schemeClr val="accent4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86" name="Elipse 185">
            <a:extLst>
              <a:ext uri="{FF2B5EF4-FFF2-40B4-BE49-F238E27FC236}">
                <a16:creationId xmlns:a16="http://schemas.microsoft.com/office/drawing/2014/main" id="{D5AAC009-E94B-A849-8DF5-02726406ED03}"/>
              </a:ext>
            </a:extLst>
          </p:cNvPr>
          <p:cNvSpPr/>
          <p:nvPr/>
        </p:nvSpPr>
        <p:spPr>
          <a:xfrm>
            <a:off x="1657850" y="710829"/>
            <a:ext cx="1373704" cy="632657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7" name="Elipse 186">
            <a:extLst>
              <a:ext uri="{FF2B5EF4-FFF2-40B4-BE49-F238E27FC236}">
                <a16:creationId xmlns:a16="http://schemas.microsoft.com/office/drawing/2014/main" id="{874EE0D2-E63A-CC4F-ADB8-F5FA01D0C91A}"/>
              </a:ext>
            </a:extLst>
          </p:cNvPr>
          <p:cNvSpPr/>
          <p:nvPr/>
        </p:nvSpPr>
        <p:spPr>
          <a:xfrm>
            <a:off x="1845878" y="668620"/>
            <a:ext cx="177118" cy="193672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>
                <a:solidFill>
                  <a:schemeClr val="accent4">
                    <a:lumMod val="50000"/>
                  </a:schemeClr>
                </a:solidFill>
              </a:rPr>
              <a:t>7</a:t>
            </a:r>
          </a:p>
        </p:txBody>
      </p:sp>
      <p:cxnSp>
        <p:nvCxnSpPr>
          <p:cNvPr id="71" name="Conector curvado 70">
            <a:extLst>
              <a:ext uri="{FF2B5EF4-FFF2-40B4-BE49-F238E27FC236}">
                <a16:creationId xmlns:a16="http://schemas.microsoft.com/office/drawing/2014/main" id="{A675ADCB-0D41-FE45-BE93-529BC422E83B}"/>
              </a:ext>
            </a:extLst>
          </p:cNvPr>
          <p:cNvCxnSpPr>
            <a:cxnSpLocks/>
            <a:stCxn id="38" idx="2"/>
            <a:endCxn id="186" idx="6"/>
          </p:cNvCxnSpPr>
          <p:nvPr/>
        </p:nvCxnSpPr>
        <p:spPr>
          <a:xfrm rot="5400000" flipH="1">
            <a:off x="4302750" y="-244037"/>
            <a:ext cx="240571" cy="2782963"/>
          </a:xfrm>
          <a:prstGeom prst="curvedConnector4">
            <a:avLst>
              <a:gd name="adj1" fmla="val -19005"/>
              <a:gd name="adj2" fmla="val 62685"/>
            </a:avLst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6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3"/>
          <p:cNvSpPr txBox="1">
            <a:spLocks/>
          </p:cNvSpPr>
          <p:nvPr/>
        </p:nvSpPr>
        <p:spPr>
          <a:xfrm>
            <a:off x="2679340" y="2000250"/>
            <a:ext cx="3785321" cy="88841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  <a:defRPr>
                <a:uFillTx/>
              </a:defRPr>
            </a:pPr>
            <a:r>
              <a:rPr lang="es-CO" sz="4050" b="1" dirty="0">
                <a:solidFill>
                  <a:srgbClr val="0A3F5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es-CO" sz="2700" b="1" dirty="0">
                <a:solidFill>
                  <a:srgbClr val="0A3F5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Marcador de texto 3"/>
          <p:cNvSpPr txBox="1">
            <a:spLocks/>
          </p:cNvSpPr>
          <p:nvPr/>
        </p:nvSpPr>
        <p:spPr>
          <a:xfrm>
            <a:off x="2957686" y="2516962"/>
            <a:ext cx="3228629" cy="7210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  <a:defRPr>
                <a:uFillTx/>
              </a:defRPr>
            </a:pPr>
            <a:r>
              <a:rPr lang="es-CO" sz="1800" b="1" dirty="0">
                <a:solidFill>
                  <a:srgbClr val="0A3F5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planeacion@inpec.gov.co</a:t>
            </a:r>
            <a:r>
              <a:rPr lang="es-CO" b="1" dirty="0">
                <a:solidFill>
                  <a:srgbClr val="0A3F5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>
            <a:spLocks/>
          </p:cNvSpPr>
          <p:nvPr/>
        </p:nvSpPr>
        <p:spPr>
          <a:xfrm>
            <a:off x="22032" y="413713"/>
            <a:ext cx="8108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00466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Proceso de levantamiento de información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F2281-DA13-014D-A19D-04440EE97B5C}"/>
              </a:ext>
            </a:extLst>
          </p:cNvPr>
          <p:cNvSpPr txBox="1"/>
          <p:nvPr/>
        </p:nvSpPr>
        <p:spPr>
          <a:xfrm>
            <a:off x="22032" y="860332"/>
            <a:ext cx="889502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utilizaron varias tecnicas para identificar los FCE: </a:t>
            </a:r>
            <a:r>
              <a:rPr lang="es-ES_tradnl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Entrevistas semiestructuradas</a:t>
            </a:r>
            <a:r>
              <a:rPr lang="es-ES_tradnl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Encuestas</a:t>
            </a:r>
            <a:r>
              <a:rPr lang="es-ES_tradnl" sz="1400" i="1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_tradnl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las </a:t>
            </a:r>
            <a:r>
              <a:rPr lang="es-ES_tradnl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diferentes propuestas </a:t>
            </a:r>
            <a:r>
              <a:rPr lang="es-ES_tradnl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rediseño organizacional que han enviado diferentes actores.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63DA84-D3ED-A340-AF3B-5E85EA479BE0}"/>
              </a:ext>
            </a:extLst>
          </p:cNvPr>
          <p:cNvSpPr txBox="1"/>
          <p:nvPr/>
        </p:nvSpPr>
        <p:spPr>
          <a:xfrm>
            <a:off x="358453" y="2482882"/>
            <a:ext cx="1637606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_tradnl" sz="2000" b="1" i="1" dirty="0">
                <a:solidFill>
                  <a:srgbClr val="FFC000"/>
                </a:solidFill>
              </a:rPr>
              <a:t>188</a:t>
            </a:r>
            <a:r>
              <a:rPr lang="es-ES_tradnl" sz="2000" dirty="0">
                <a:solidFill>
                  <a:srgbClr val="FFC000"/>
                </a:solidFill>
              </a:rPr>
              <a:t> factores clave de éxito identificados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60E0999-5CD8-4F44-83AB-071C75E7A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45" y="1612784"/>
            <a:ext cx="2619497" cy="314712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89DAB68-634B-454B-B103-34C0905AECCF}"/>
              </a:ext>
            </a:extLst>
          </p:cNvPr>
          <p:cNvSpPr txBox="1"/>
          <p:nvPr/>
        </p:nvSpPr>
        <p:spPr>
          <a:xfrm>
            <a:off x="0" y="4827621"/>
            <a:ext cx="6053260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s-ES_tradnl" sz="800" dirty="0">
                <a:solidFill>
                  <a:schemeClr val="bg1">
                    <a:lumMod val="65000"/>
                  </a:schemeClr>
                </a:solidFill>
              </a:rPr>
              <a:t>Inicialmente estaban planteadas para hacer solo entrevistas presenciales, pero por la coyuntura del coronavirus, se hicieron encuestas.</a:t>
            </a:r>
          </a:p>
          <a:p>
            <a:pPr marL="228600" indent="-228600">
              <a:buAutoNum type="arabicPeriod"/>
            </a:pPr>
            <a:r>
              <a:rPr lang="es-ES_tradnl" sz="800" dirty="0">
                <a:solidFill>
                  <a:schemeClr val="bg1">
                    <a:lumMod val="65000"/>
                  </a:schemeClr>
                </a:solidFill>
              </a:rPr>
              <a:t>Para el caso de los sindicatos se hicieron entrevistas grupales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7BA517D-FD52-5F4B-9DB3-53764A360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540" y="1604263"/>
            <a:ext cx="2308712" cy="24071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7A6A879-F759-0147-95E5-D8009F27E39D}"/>
              </a:ext>
            </a:extLst>
          </p:cNvPr>
          <p:cNvSpPr txBox="1">
            <a:spLocks/>
          </p:cNvSpPr>
          <p:nvPr/>
        </p:nvSpPr>
        <p:spPr>
          <a:xfrm>
            <a:off x="386800" y="632198"/>
            <a:ext cx="810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analizar los FCE se construyo una matriz y se organizaron de acuerdo a seis variables</a:t>
            </a:r>
            <a:endParaRPr lang="es-ES_tradnl" sz="2000" b="1" dirty="0">
              <a:solidFill>
                <a:srgbClr val="004663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CBA233B-60BF-7D4D-B123-4C93096EEF88}"/>
              </a:ext>
            </a:extLst>
          </p:cNvPr>
          <p:cNvSpPr txBox="1"/>
          <p:nvPr/>
        </p:nvSpPr>
        <p:spPr>
          <a:xfrm>
            <a:off x="838336" y="1731401"/>
            <a:ext cx="7205148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_tradnl" b="1" i="1" dirty="0">
                <a:latin typeface="Arial" panose="020B0604020202020204" pitchFamily="34" charset="0"/>
                <a:cs typeface="Arial" panose="020B0604020202020204" pitchFamily="34" charset="0"/>
              </a:rPr>
              <a:t>Tipo: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Técnica utilizada para el levantamiento de la información.</a:t>
            </a:r>
          </a:p>
          <a:p>
            <a:r>
              <a:rPr lang="es-ES_tradnl" b="1" i="1" dirty="0">
                <a:latin typeface="Arial" panose="020B0604020202020204" pitchFamily="34" charset="0"/>
                <a:cs typeface="Arial" panose="020B0604020202020204" pitchFamily="34" charset="0"/>
              </a:rPr>
              <a:t>Categoría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Es el punto de vista desde el cual se considera o analizan los FCE.</a:t>
            </a:r>
          </a:p>
          <a:p>
            <a:r>
              <a:rPr lang="es-ES_tradnl" b="1" i="1" dirty="0">
                <a:latin typeface="Arial" panose="020B0604020202020204" pitchFamily="34" charset="0"/>
                <a:cs typeface="Arial" panose="020B0604020202020204" pitchFamily="34" charset="0"/>
              </a:rPr>
              <a:t>Subcategoría: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Detalle de la categoría.</a:t>
            </a:r>
            <a:endParaRPr lang="es-ES_tradnl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b="1" i="1" dirty="0">
                <a:latin typeface="Arial" panose="020B0604020202020204" pitchFamily="34" charset="0"/>
                <a:cs typeface="Arial" panose="020B0604020202020204" pitchFamily="34" charset="0"/>
              </a:rPr>
              <a:t>Factor Clave de éxito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Es el elemento o causa que actúa junto con los otros FCE que influye en el rediseño organizacional.</a:t>
            </a:r>
          </a:p>
          <a:p>
            <a:r>
              <a:rPr lang="es-ES_tradnl" b="1" i="1" dirty="0">
                <a:latin typeface="Arial" panose="020B0604020202020204" pitchFamily="34" charset="0"/>
                <a:cs typeface="Arial" panose="020B0604020202020204" pitchFamily="34" charset="0"/>
              </a:rPr>
              <a:t>Otras variables: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Para caracterizar, como Área, cargo.</a:t>
            </a:r>
          </a:p>
          <a:p>
            <a:r>
              <a:rPr lang="es-ES_tradnl" b="1" i="1" dirty="0">
                <a:latin typeface="Arial" panose="020B0604020202020204" pitchFamily="34" charset="0"/>
                <a:cs typeface="Arial" panose="020B0604020202020204" pitchFamily="34" charset="0"/>
              </a:rPr>
              <a:t>Id: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Codificación para identificar de manera individual cada FCE.</a:t>
            </a:r>
            <a:endParaRPr lang="es-ES_tradnl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9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9EE90D2-225D-5C4F-A776-15CFEBA770DB}"/>
              </a:ext>
            </a:extLst>
          </p:cNvPr>
          <p:cNvSpPr txBox="1">
            <a:spLocks/>
          </p:cNvSpPr>
          <p:nvPr/>
        </p:nvSpPr>
        <p:spPr>
          <a:xfrm>
            <a:off x="11015" y="558285"/>
            <a:ext cx="9121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FCE se organizaron en perspectivas </a:t>
            </a:r>
            <a:r>
              <a:rPr lang="es-ES_tradnl" sz="1600" b="1" baseline="-25000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lang="es-ES_tradnl" sz="1600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s-ES_tradnl" sz="1600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las mismas categorías de la matriz de consistencia y lo que busca es agruparlos por temas asociados al rediseño institucional</a:t>
            </a:r>
            <a:endParaRPr lang="es-ES_tradnl" sz="1600" b="1" dirty="0">
              <a:solidFill>
                <a:srgbClr val="004663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C5C9E6-9E75-CC44-A3FC-9B130A5D7132}"/>
              </a:ext>
            </a:extLst>
          </p:cNvPr>
          <p:cNvSpPr txBox="1"/>
          <p:nvPr/>
        </p:nvSpPr>
        <p:spPr>
          <a:xfrm>
            <a:off x="0" y="4827621"/>
            <a:ext cx="4842992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s-ES_tradnl" sz="800" dirty="0">
                <a:solidFill>
                  <a:schemeClr val="bg1">
                    <a:lumMod val="65000"/>
                  </a:schemeClr>
                </a:solidFill>
              </a:rPr>
              <a:t>Existen FCE que no serán resueltos por este proyecto, pero debido a su importancia son tenidos en cuenta.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F2D1240-88EB-B644-BF2B-6F2DBC323D40}"/>
              </a:ext>
            </a:extLst>
          </p:cNvPr>
          <p:cNvSpPr/>
          <p:nvPr/>
        </p:nvSpPr>
        <p:spPr>
          <a:xfrm>
            <a:off x="129477" y="3047663"/>
            <a:ext cx="4713516" cy="74256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Perspectiva de recursos (financiera)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76DA326-1BB6-2549-B001-3EA81F8AA72E}"/>
              </a:ext>
            </a:extLst>
          </p:cNvPr>
          <p:cNvSpPr/>
          <p:nvPr/>
        </p:nvSpPr>
        <p:spPr>
          <a:xfrm>
            <a:off x="129477" y="3899227"/>
            <a:ext cx="4713516" cy="74256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Perspectiva de Activos intangibles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985F2AA-FAAC-5247-9A94-FE8D9E94B133}"/>
              </a:ext>
            </a:extLst>
          </p:cNvPr>
          <p:cNvSpPr/>
          <p:nvPr/>
        </p:nvSpPr>
        <p:spPr>
          <a:xfrm>
            <a:off x="129477" y="2196100"/>
            <a:ext cx="4713516" cy="74256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Perspectiva de procesos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C30F375-14CE-0E46-83A3-EB82DCE94DC2}"/>
              </a:ext>
            </a:extLst>
          </p:cNvPr>
          <p:cNvSpPr/>
          <p:nvPr/>
        </p:nvSpPr>
        <p:spPr>
          <a:xfrm>
            <a:off x="129477" y="1361361"/>
            <a:ext cx="4713516" cy="74256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Perspectiva del PPL, Entorno y posicionamiento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5954D61-CF11-D049-8B72-B0DF0EABAEDB}"/>
              </a:ext>
            </a:extLst>
          </p:cNvPr>
          <p:cNvSpPr txBox="1"/>
          <p:nvPr/>
        </p:nvSpPr>
        <p:spPr>
          <a:xfrm>
            <a:off x="4936141" y="1319841"/>
            <a:ext cx="4078382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Son aquellos factores tienen relación con lo que genera valor para los PPL’s (su satisfacción) , con el posicionamiento del INPEC dentro del estado y que tener en cuenta del entorno para satisfacer las necesidades de los PPL.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AD00BD-786F-C648-B3EA-525DA2AEAF76}"/>
              </a:ext>
            </a:extLst>
          </p:cNvPr>
          <p:cNvSpPr txBox="1"/>
          <p:nvPr/>
        </p:nvSpPr>
        <p:spPr>
          <a:xfrm>
            <a:off x="4936140" y="2267302"/>
            <a:ext cx="3892269" cy="6001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En esta perspectiva están los FCE asociados con los procesos del INPEC que transforman los activos intangibles en resultados para los PPL y Gobierno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CF437A-3CD3-EE49-9BBD-FE91F70156BB}"/>
              </a:ext>
            </a:extLst>
          </p:cNvPr>
          <p:cNvSpPr txBox="1"/>
          <p:nvPr/>
        </p:nvSpPr>
        <p:spPr>
          <a:xfrm>
            <a:off x="4936141" y="3861730"/>
            <a:ext cx="38922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Aquí se encuentran los activos intangibles en donde están el conocimiento que existe en el INPEC para crear una ventaja diferencial o las capacidades de sus funcionarios para satisfacer las necesidades de los PPL.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F3B0DCB-25E4-634E-BA09-6ECAE539EF69}"/>
              </a:ext>
            </a:extLst>
          </p:cNvPr>
          <p:cNvSpPr txBox="1"/>
          <p:nvPr/>
        </p:nvSpPr>
        <p:spPr>
          <a:xfrm>
            <a:off x="4936140" y="3020791"/>
            <a:ext cx="3892269" cy="6001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Los FCE asociados a los recursos que demandan los procesos del INPEC, pero dentro del marco de la sostenibilidad institucional.</a:t>
            </a:r>
          </a:p>
        </p:txBody>
      </p:sp>
    </p:spTree>
    <p:extLst>
      <p:ext uri="{BB962C8B-B14F-4D97-AF65-F5344CB8AC3E}">
        <p14:creationId xmlns:p14="http://schemas.microsoft.com/office/powerpoint/2010/main" val="60156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9EE90D2-225D-5C4F-A776-15CFEBA770DB}"/>
              </a:ext>
            </a:extLst>
          </p:cNvPr>
          <p:cNvSpPr txBox="1">
            <a:spLocks/>
          </p:cNvSpPr>
          <p:nvPr/>
        </p:nvSpPr>
        <p:spPr>
          <a:xfrm>
            <a:off x="0" y="491100"/>
            <a:ext cx="9121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se identifico la forma como se relacionan los FCE. Estos lo hacen a través de las perspectivas y a su vez dentro de ellas</a:t>
            </a:r>
            <a:endParaRPr lang="es-ES_tradnl" sz="1600" b="1" dirty="0">
              <a:solidFill>
                <a:srgbClr val="004663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F2D1240-88EB-B644-BF2B-6F2DBC323D40}"/>
              </a:ext>
            </a:extLst>
          </p:cNvPr>
          <p:cNvSpPr/>
          <p:nvPr/>
        </p:nvSpPr>
        <p:spPr>
          <a:xfrm>
            <a:off x="4337335" y="3681876"/>
            <a:ext cx="3666596" cy="93867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 de recursos (financiera)</a:t>
            </a: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76DA326-1BB6-2549-B001-3EA81F8AA72E}"/>
              </a:ext>
            </a:extLst>
          </p:cNvPr>
          <p:cNvSpPr/>
          <p:nvPr/>
        </p:nvSpPr>
        <p:spPr>
          <a:xfrm>
            <a:off x="1132889" y="3688620"/>
            <a:ext cx="3081717" cy="93867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 </a:t>
            </a:r>
            <a:endParaRPr lang="es-ES_tradnl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5742D44-EB4E-DF45-88DC-79CE2E4656CF}"/>
              </a:ext>
            </a:extLst>
          </p:cNvPr>
          <p:cNvSpPr/>
          <p:nvPr/>
        </p:nvSpPr>
        <p:spPr>
          <a:xfrm>
            <a:off x="1246177" y="2428333"/>
            <a:ext cx="6512739" cy="74256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 de procesos</a:t>
            </a: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6131BC2-A6C6-2146-9F37-CA84E7260902}"/>
              </a:ext>
            </a:extLst>
          </p:cNvPr>
          <p:cNvSpPr/>
          <p:nvPr/>
        </p:nvSpPr>
        <p:spPr>
          <a:xfrm>
            <a:off x="1238085" y="1364245"/>
            <a:ext cx="6512739" cy="74256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 del PPL, Entorno y posicionamiento</a:t>
            </a: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E2E7B2-C3AC-0047-B0D4-9B0C4CF3A9BC}"/>
              </a:ext>
            </a:extLst>
          </p:cNvPr>
          <p:cNvSpPr txBox="1"/>
          <p:nvPr/>
        </p:nvSpPr>
        <p:spPr>
          <a:xfrm>
            <a:off x="1320348" y="4064452"/>
            <a:ext cx="840226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1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Humano (56)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9B3789E-1327-1541-8D14-CF6B176CD112}"/>
              </a:ext>
            </a:extLst>
          </p:cNvPr>
          <p:cNvSpPr txBox="1"/>
          <p:nvPr/>
        </p:nvSpPr>
        <p:spPr>
          <a:xfrm>
            <a:off x="2116069" y="4068945"/>
            <a:ext cx="1120745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1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Organizacional (50)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685A9F-B93D-1843-AB49-4C2CDFFC3882}"/>
              </a:ext>
            </a:extLst>
          </p:cNvPr>
          <p:cNvSpPr txBox="1"/>
          <p:nvPr/>
        </p:nvSpPr>
        <p:spPr>
          <a:xfrm>
            <a:off x="3112740" y="4066247"/>
            <a:ext cx="1120745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1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de la información </a:t>
            </a:r>
          </a:p>
          <a:p>
            <a:pPr algn="ctr"/>
            <a:r>
              <a:rPr lang="es-ES_tradnl" sz="1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34CBF7-FABD-CE4E-8C3B-1B652A7A22C3}"/>
              </a:ext>
            </a:extLst>
          </p:cNvPr>
          <p:cNvSpPr txBox="1"/>
          <p:nvPr/>
        </p:nvSpPr>
        <p:spPr>
          <a:xfrm>
            <a:off x="4400287" y="3906583"/>
            <a:ext cx="961706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1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Financiera y contable</a:t>
            </a:r>
          </a:p>
          <a:p>
            <a:pPr algn="ctr"/>
            <a:r>
              <a:rPr lang="es-ES_tradnl" sz="1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cxnSp>
        <p:nvCxnSpPr>
          <p:cNvPr id="15" name="Conector angular 14">
            <a:extLst>
              <a:ext uri="{FF2B5EF4-FFF2-40B4-BE49-F238E27FC236}">
                <a16:creationId xmlns:a16="http://schemas.microsoft.com/office/drawing/2014/main" id="{DE818FC4-B821-D248-AAF1-D0F558784EB4}"/>
              </a:ext>
            </a:extLst>
          </p:cNvPr>
          <p:cNvCxnSpPr>
            <a:stCxn id="7" idx="1"/>
            <a:endCxn id="8" idx="1"/>
          </p:cNvCxnSpPr>
          <p:nvPr/>
        </p:nvCxnSpPr>
        <p:spPr>
          <a:xfrm rot="10800000" flipH="1">
            <a:off x="1132889" y="2799618"/>
            <a:ext cx="113288" cy="1358341"/>
          </a:xfrm>
          <a:prstGeom prst="bentConnector3">
            <a:avLst>
              <a:gd name="adj1" fmla="val -201787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61D8960-96EB-2642-94F6-E9E6A85D91D1}"/>
              </a:ext>
            </a:extLst>
          </p:cNvPr>
          <p:cNvSpPr txBox="1"/>
          <p:nvPr/>
        </p:nvSpPr>
        <p:spPr>
          <a:xfrm>
            <a:off x="5732" y="2970956"/>
            <a:ext cx="952398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Como se vinculan los activos intangibles con los procesos</a:t>
            </a:r>
          </a:p>
        </p:txBody>
      </p:sp>
      <p:cxnSp>
        <p:nvCxnSpPr>
          <p:cNvPr id="18" name="Conector angular 17">
            <a:extLst>
              <a:ext uri="{FF2B5EF4-FFF2-40B4-BE49-F238E27FC236}">
                <a16:creationId xmlns:a16="http://schemas.microsoft.com/office/drawing/2014/main" id="{01FCCE5C-D7E9-6049-AB91-9AAB59C40555}"/>
              </a:ext>
            </a:extLst>
          </p:cNvPr>
          <p:cNvCxnSpPr>
            <a:cxnSpLocks/>
            <a:stCxn id="6" idx="3"/>
            <a:endCxn id="8" idx="3"/>
          </p:cNvCxnSpPr>
          <p:nvPr/>
        </p:nvCxnSpPr>
        <p:spPr>
          <a:xfrm flipH="1" flipV="1">
            <a:off x="7758916" y="2799617"/>
            <a:ext cx="245015" cy="1351597"/>
          </a:xfrm>
          <a:prstGeom prst="bentConnector3">
            <a:avLst>
              <a:gd name="adj1" fmla="val -93300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2D6EB4C-0F77-2846-82EB-0ABA04A8A6E5}"/>
              </a:ext>
            </a:extLst>
          </p:cNvPr>
          <p:cNvSpPr txBox="1"/>
          <p:nvPr/>
        </p:nvSpPr>
        <p:spPr>
          <a:xfrm>
            <a:off x="8014199" y="2973206"/>
            <a:ext cx="95239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Como apoyan los recursos con los procesos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0009576-673A-ED45-8372-3367952390D1}"/>
              </a:ext>
            </a:extLst>
          </p:cNvPr>
          <p:cNvSpPr/>
          <p:nvPr/>
        </p:nvSpPr>
        <p:spPr>
          <a:xfrm>
            <a:off x="739599" y="2728732"/>
            <a:ext cx="250853" cy="24222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dirty="0">
                <a:solidFill>
                  <a:schemeClr val="accent4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32F7A081-83C4-7849-9DBB-61804B3F5584}"/>
              </a:ext>
            </a:extLst>
          </p:cNvPr>
          <p:cNvSpPr/>
          <p:nvPr/>
        </p:nvSpPr>
        <p:spPr>
          <a:xfrm>
            <a:off x="8612371" y="2851560"/>
            <a:ext cx="250853" cy="24222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D3BC10A-670B-7648-97CD-BDCDA5C53196}"/>
              </a:ext>
            </a:extLst>
          </p:cNvPr>
          <p:cNvSpPr txBox="1"/>
          <p:nvPr/>
        </p:nvSpPr>
        <p:spPr>
          <a:xfrm>
            <a:off x="5070242" y="3912251"/>
            <a:ext cx="1213807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1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convenios </a:t>
            </a:r>
          </a:p>
          <a:p>
            <a:pPr algn="ctr"/>
            <a:r>
              <a:rPr lang="es-ES_tradnl" sz="1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  <p:cxnSp>
        <p:nvCxnSpPr>
          <p:cNvPr id="25" name="Conector angular 24">
            <a:extLst>
              <a:ext uri="{FF2B5EF4-FFF2-40B4-BE49-F238E27FC236}">
                <a16:creationId xmlns:a16="http://schemas.microsoft.com/office/drawing/2014/main" id="{3154C41C-3733-7048-BA75-CF8EAAF7E5C3}"/>
              </a:ext>
            </a:extLst>
          </p:cNvPr>
          <p:cNvCxnSpPr>
            <a:cxnSpLocks/>
            <a:stCxn id="8" idx="0"/>
            <a:endCxn id="9" idx="3"/>
          </p:cNvCxnSpPr>
          <p:nvPr/>
        </p:nvCxnSpPr>
        <p:spPr>
          <a:xfrm rot="5400000" flipH="1" flipV="1">
            <a:off x="5780283" y="457793"/>
            <a:ext cx="692804" cy="3248277"/>
          </a:xfrm>
          <a:prstGeom prst="bentConnector4">
            <a:avLst>
              <a:gd name="adj1" fmla="val 23204"/>
              <a:gd name="adj2" fmla="val 107038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E83A350F-AC47-3044-BA1D-626406348E04}"/>
              </a:ext>
            </a:extLst>
          </p:cNvPr>
          <p:cNvSpPr/>
          <p:nvPr/>
        </p:nvSpPr>
        <p:spPr>
          <a:xfrm>
            <a:off x="7890423" y="1538967"/>
            <a:ext cx="250853" cy="24222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dirty="0">
                <a:solidFill>
                  <a:schemeClr val="accent4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F4E32F4-F2BA-2346-BBCD-3A6709ED8ECE}"/>
              </a:ext>
            </a:extLst>
          </p:cNvPr>
          <p:cNvSpPr txBox="1"/>
          <p:nvPr/>
        </p:nvSpPr>
        <p:spPr>
          <a:xfrm>
            <a:off x="8092077" y="1515584"/>
            <a:ext cx="952398" cy="8617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Como los procesos generan valor a los PPL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9DD687F-C939-7147-87B8-42C51DBF360D}"/>
              </a:ext>
            </a:extLst>
          </p:cNvPr>
          <p:cNvSpPr txBox="1"/>
          <p:nvPr/>
        </p:nvSpPr>
        <p:spPr>
          <a:xfrm>
            <a:off x="6008003" y="3935019"/>
            <a:ext cx="1017046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1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Optimización de recursos</a:t>
            </a:r>
          </a:p>
          <a:p>
            <a:pPr algn="ctr"/>
            <a:r>
              <a:rPr lang="es-ES_tradnl" sz="1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A0E52E8-D499-394C-9706-5C0228AC7491}"/>
              </a:ext>
            </a:extLst>
          </p:cNvPr>
          <p:cNvSpPr txBox="1"/>
          <p:nvPr/>
        </p:nvSpPr>
        <p:spPr>
          <a:xfrm>
            <a:off x="6930059" y="3935019"/>
            <a:ext cx="1017046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1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de recursos</a:t>
            </a:r>
          </a:p>
          <a:p>
            <a:pPr algn="ctr"/>
            <a:r>
              <a:rPr lang="es-ES_tradnl" sz="1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2144A8F-E32A-E344-9EA3-7BBFF30E5194}"/>
              </a:ext>
            </a:extLst>
          </p:cNvPr>
          <p:cNvSpPr txBox="1"/>
          <p:nvPr/>
        </p:nvSpPr>
        <p:spPr>
          <a:xfrm>
            <a:off x="5850828" y="2627760"/>
            <a:ext cx="1239434" cy="5078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9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Abastecimiento</a:t>
            </a:r>
          </a:p>
          <a:p>
            <a:pPr algn="ctr"/>
            <a:r>
              <a:rPr lang="es-ES_tradnl" sz="9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E8F7EE1-111D-714D-B8CF-FA164F2D8F69}"/>
              </a:ext>
            </a:extLst>
          </p:cNvPr>
          <p:cNvSpPr txBox="1"/>
          <p:nvPr/>
        </p:nvSpPr>
        <p:spPr>
          <a:xfrm>
            <a:off x="1701205" y="2627760"/>
            <a:ext cx="1239434" cy="5078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9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por procesos</a:t>
            </a:r>
          </a:p>
          <a:p>
            <a:pPr algn="ctr"/>
            <a:r>
              <a:rPr lang="es-ES_tradnl" sz="9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(38)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0161942-1451-5940-A5C4-A103AC194E04}"/>
              </a:ext>
            </a:extLst>
          </p:cNvPr>
          <p:cNvSpPr txBox="1"/>
          <p:nvPr/>
        </p:nvSpPr>
        <p:spPr>
          <a:xfrm>
            <a:off x="3615772" y="2661270"/>
            <a:ext cx="1757364" cy="5078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9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relacionamiento y articulación</a:t>
            </a:r>
          </a:p>
          <a:p>
            <a:pPr algn="ctr"/>
            <a:r>
              <a:rPr lang="es-ES_tradnl" sz="9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(8)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922CF4-B26E-E344-97A4-C55AEE2EF2F0}"/>
              </a:ext>
            </a:extLst>
          </p:cNvPr>
          <p:cNvSpPr txBox="1"/>
          <p:nvPr/>
        </p:nvSpPr>
        <p:spPr>
          <a:xfrm>
            <a:off x="1824756" y="1654083"/>
            <a:ext cx="141205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9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de valor PPL</a:t>
            </a:r>
          </a:p>
          <a:p>
            <a:pPr algn="ctr"/>
            <a:r>
              <a:rPr lang="es-ES_tradnl" sz="9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7AAAFB1-9D0F-4148-B4BD-6471BD5E0FEA}"/>
              </a:ext>
            </a:extLst>
          </p:cNvPr>
          <p:cNvSpPr txBox="1"/>
          <p:nvPr/>
        </p:nvSpPr>
        <p:spPr>
          <a:xfrm>
            <a:off x="3599347" y="1652528"/>
            <a:ext cx="141205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9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</a:t>
            </a:r>
          </a:p>
          <a:p>
            <a:pPr algn="ctr"/>
            <a:r>
              <a:rPr lang="es-ES_tradnl" sz="9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3C7135E-8E9C-B449-8683-7E59ACC7D583}"/>
              </a:ext>
            </a:extLst>
          </p:cNvPr>
          <p:cNvSpPr txBox="1"/>
          <p:nvPr/>
        </p:nvSpPr>
        <p:spPr>
          <a:xfrm>
            <a:off x="5213059" y="1618583"/>
            <a:ext cx="141205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9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Posicionamiento</a:t>
            </a:r>
          </a:p>
          <a:p>
            <a:pPr algn="ctr"/>
            <a:r>
              <a:rPr lang="es-ES_tradnl" sz="9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33C11D1-3B91-CF4C-8455-30689A197B1E}"/>
              </a:ext>
            </a:extLst>
          </p:cNvPr>
          <p:cNvSpPr/>
          <p:nvPr/>
        </p:nvSpPr>
        <p:spPr>
          <a:xfrm>
            <a:off x="36330" y="4530582"/>
            <a:ext cx="868944" cy="55399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" b="1" dirty="0">
                <a:solidFill>
                  <a:schemeClr val="bg2">
                    <a:lumMod val="75000"/>
                  </a:schemeClr>
                </a:solidFill>
              </a:rPr>
              <a:t>Perspectiva</a:t>
            </a:r>
          </a:p>
          <a:p>
            <a:pPr algn="ctr"/>
            <a:r>
              <a:rPr lang="es-CO" sz="800" dirty="0">
                <a:solidFill>
                  <a:schemeClr val="accent4">
                    <a:lumMod val="50000"/>
                  </a:schemeClr>
                </a:solidFill>
              </a:rPr>
              <a:t>FCE</a:t>
            </a:r>
          </a:p>
          <a:p>
            <a:pPr algn="ctr"/>
            <a:r>
              <a:rPr lang="es-CO" sz="800" dirty="0">
                <a:solidFill>
                  <a:schemeClr val="accent4">
                    <a:lumMod val="50000"/>
                  </a:schemeClr>
                </a:solidFill>
              </a:rPr>
              <a:t>(Numero FCE)</a:t>
            </a:r>
          </a:p>
        </p:txBody>
      </p:sp>
    </p:spTree>
    <p:extLst>
      <p:ext uri="{BB962C8B-B14F-4D97-AF65-F5344CB8AC3E}">
        <p14:creationId xmlns:p14="http://schemas.microsoft.com/office/powerpoint/2010/main" val="122422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C6A88F04-D996-C749-B92A-9B383EBD5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66" y="2108763"/>
            <a:ext cx="7120991" cy="17416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32BD86-41E2-724E-A1C2-CCB8CB2408FC}"/>
              </a:ext>
            </a:extLst>
          </p:cNvPr>
          <p:cNvSpPr txBox="1">
            <a:spLocks/>
          </p:cNvSpPr>
          <p:nvPr/>
        </p:nvSpPr>
        <p:spPr>
          <a:xfrm>
            <a:off x="0" y="491100"/>
            <a:ext cx="9121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Primeros resultados de la configuración de los FCE por perspectivas</a:t>
            </a:r>
            <a:endParaRPr lang="es-ES_tradnl" sz="1600" b="1" dirty="0">
              <a:solidFill>
                <a:srgbClr val="004663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BE7F09-FA74-7F40-89F8-5062185264BC}"/>
              </a:ext>
            </a:extLst>
          </p:cNvPr>
          <p:cNvSpPr txBox="1"/>
          <p:nvPr/>
        </p:nvSpPr>
        <p:spPr>
          <a:xfrm>
            <a:off x="323681" y="4062670"/>
            <a:ext cx="8270213" cy="106182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s-ES_tradnl" sz="9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perspectivas con mas FCE son: Activos intangibles (113), Procesos (46), PPL (15) y Financiera (14)</a:t>
            </a:r>
          </a:p>
          <a:p>
            <a:pPr marL="228600" indent="-228600">
              <a:buAutoNum type="arabicPeriod"/>
            </a:pPr>
            <a:r>
              <a:rPr lang="es-ES_tradnl" sz="9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mitad de los FCE en esta perspectiva son de los sindicatos (53,3%).</a:t>
            </a:r>
          </a:p>
          <a:p>
            <a:pPr marL="228600" indent="-228600">
              <a:buAutoNum type="arabicPeriod"/>
            </a:pPr>
            <a:r>
              <a:rPr lang="es-ES_tradnl" sz="9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de la mitad de los FCE también fueron propuestos por los sindicatos (56,5%) seguido de las áreas de apoyo y soporte y Misionales (21,74% las dos)</a:t>
            </a:r>
          </a:p>
          <a:p>
            <a:pPr marL="228600" indent="-228600">
              <a:buAutoNum type="arabicPeriod"/>
            </a:pPr>
            <a:r>
              <a:rPr lang="es-ES_tradnl" sz="9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Financiera el mayor numero de FCE fue de las áreas de apoyo y soporte.</a:t>
            </a:r>
          </a:p>
          <a:p>
            <a:pPr marL="228600" indent="-228600">
              <a:buAutoNum type="arabicPeriod"/>
            </a:pPr>
            <a:r>
              <a:rPr lang="es-ES_tradnl" sz="9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activos intangibles la mayor proporción de FCE fueron formulados por los sindicatos y después por los misionales.</a:t>
            </a:r>
          </a:p>
          <a:p>
            <a:pPr marL="228600" indent="-228600">
              <a:buAutoNum type="arabicPeriod"/>
            </a:pPr>
            <a:endParaRPr lang="es-ES_tradnl" sz="9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endParaRPr lang="es-ES_tradnl" sz="9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83C6947-BA8B-D045-964E-66A2B7625BFB}"/>
              </a:ext>
            </a:extLst>
          </p:cNvPr>
          <p:cNvSpPr/>
          <p:nvPr/>
        </p:nvSpPr>
        <p:spPr>
          <a:xfrm>
            <a:off x="214409" y="3085738"/>
            <a:ext cx="177118" cy="193672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0D5C60D-BAC6-A74F-BE12-500C03DA44D8}"/>
              </a:ext>
            </a:extLst>
          </p:cNvPr>
          <p:cNvSpPr/>
          <p:nvPr/>
        </p:nvSpPr>
        <p:spPr>
          <a:xfrm>
            <a:off x="5000878" y="3393027"/>
            <a:ext cx="194209" cy="184331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>
                <a:solidFill>
                  <a:schemeClr val="accent4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0734DE8-C55E-844B-A1C7-268BCE39EA33}"/>
              </a:ext>
            </a:extLst>
          </p:cNvPr>
          <p:cNvSpPr/>
          <p:nvPr/>
        </p:nvSpPr>
        <p:spPr>
          <a:xfrm>
            <a:off x="5727813" y="2620302"/>
            <a:ext cx="211742" cy="195726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>
                <a:solidFill>
                  <a:schemeClr val="accent4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5AC489C-E8A2-7B4D-87E2-F101A2B8392D}"/>
              </a:ext>
            </a:extLst>
          </p:cNvPr>
          <p:cNvSpPr/>
          <p:nvPr/>
        </p:nvSpPr>
        <p:spPr>
          <a:xfrm>
            <a:off x="7521957" y="3228428"/>
            <a:ext cx="211742" cy="195726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>
                <a:solidFill>
                  <a:schemeClr val="accent4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EE9F2E0-1056-C341-8FBC-6A8BD4C92DB7}"/>
              </a:ext>
            </a:extLst>
          </p:cNvPr>
          <p:cNvSpPr/>
          <p:nvPr/>
        </p:nvSpPr>
        <p:spPr>
          <a:xfrm>
            <a:off x="1711482" y="3547686"/>
            <a:ext cx="211742" cy="195726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>
                <a:solidFill>
                  <a:schemeClr val="accent4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17" name="Imagen 1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6476771C-E9BA-6B40-852A-DAD172C29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66" y="781102"/>
            <a:ext cx="2099632" cy="1283548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E50C6705-5D07-324E-88BD-536C9DF0788A}"/>
              </a:ext>
            </a:extLst>
          </p:cNvPr>
          <p:cNvSpPr/>
          <p:nvPr/>
        </p:nvSpPr>
        <p:spPr>
          <a:xfrm>
            <a:off x="2379967" y="761264"/>
            <a:ext cx="177117" cy="175502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>
                <a:solidFill>
                  <a:schemeClr val="accent4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4731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C70A264F-9DCE-EC46-801E-8A8BAD88C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0" y="723554"/>
            <a:ext cx="7237661" cy="44199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82447B0-DBBA-284C-A14B-595892BD60CE}"/>
              </a:ext>
            </a:extLst>
          </p:cNvPr>
          <p:cNvSpPr txBox="1">
            <a:spLocks/>
          </p:cNvSpPr>
          <p:nvPr/>
        </p:nvSpPr>
        <p:spPr>
          <a:xfrm>
            <a:off x="1399922" y="182699"/>
            <a:ext cx="7463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FCE de la perspectiva de activos intangibles por subcategoría</a:t>
            </a:r>
            <a:endParaRPr lang="es-ES_tradnl" sz="1600" b="1" dirty="0">
              <a:solidFill>
                <a:srgbClr val="004663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3D0ED1C-79FF-C241-956F-389C30E98AA6}"/>
              </a:ext>
            </a:extLst>
          </p:cNvPr>
          <p:cNvSpPr txBox="1"/>
          <p:nvPr/>
        </p:nvSpPr>
        <p:spPr>
          <a:xfrm>
            <a:off x="7716083" y="2599365"/>
            <a:ext cx="782594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700" dirty="0"/>
              <a:t>Demasiados espacios de coordinación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70D5B5C7-751F-274D-BAE6-185198FDF6B1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5511339" y="2807114"/>
            <a:ext cx="2204744" cy="84023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06DFCC1E-F7AC-4748-B583-3C82AAF56744}"/>
              </a:ext>
            </a:extLst>
          </p:cNvPr>
          <p:cNvSpPr txBox="1"/>
          <p:nvPr/>
        </p:nvSpPr>
        <p:spPr>
          <a:xfrm>
            <a:off x="7716083" y="3123356"/>
            <a:ext cx="78259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700" dirty="0"/>
              <a:t>Modelo de medición y seguimiento de la gestión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3FDA78E-0F89-784F-BC01-CC7FAFD28035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885411" y="3384966"/>
            <a:ext cx="1830672" cy="37010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741453F-9F8E-B449-B4A5-484811342FA2}"/>
              </a:ext>
            </a:extLst>
          </p:cNvPr>
          <p:cNvSpPr txBox="1"/>
          <p:nvPr/>
        </p:nvSpPr>
        <p:spPr>
          <a:xfrm>
            <a:off x="7716083" y="3711222"/>
            <a:ext cx="846026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700" dirty="0"/>
              <a:t>Posicionamiento de las áreas de apoyo y soporte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3187C95-6B83-0442-ACBE-A5C489BE075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885411" y="3918971"/>
            <a:ext cx="1830672" cy="27895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35AC116-0003-7D4D-9095-B16502F4C3CF}"/>
              </a:ext>
            </a:extLst>
          </p:cNvPr>
          <p:cNvSpPr txBox="1"/>
          <p:nvPr/>
        </p:nvSpPr>
        <p:spPr>
          <a:xfrm>
            <a:off x="7716083" y="4262632"/>
            <a:ext cx="846026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700" dirty="0"/>
              <a:t>Transformación digital del INPEC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7A4ABE2-4F5A-874B-B2DC-C7137ECD75B8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5810596" y="4416521"/>
            <a:ext cx="1905487" cy="3490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58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6877125F-6B54-3542-83A3-7FDE4ED24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33" y="871578"/>
            <a:ext cx="7117957" cy="41293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5149071-DFD9-7A4E-A6A5-E56160326889}"/>
              </a:ext>
            </a:extLst>
          </p:cNvPr>
          <p:cNvSpPr txBox="1">
            <a:spLocks/>
          </p:cNvSpPr>
          <p:nvPr/>
        </p:nvSpPr>
        <p:spPr>
          <a:xfrm>
            <a:off x="1424198" y="215067"/>
            <a:ext cx="7463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FCE de la perspectiva financiera por subcategoría</a:t>
            </a:r>
            <a:endParaRPr lang="es-ES_tradnl" sz="1600" b="1" dirty="0">
              <a:solidFill>
                <a:srgbClr val="004663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7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0ACF5D89-F24B-A040-AAF5-A216F0877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6" y="962212"/>
            <a:ext cx="7546819" cy="40791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4721CF8-6931-5644-8EDB-73EEDD8525BE}"/>
              </a:ext>
            </a:extLst>
          </p:cNvPr>
          <p:cNvSpPr txBox="1">
            <a:spLocks/>
          </p:cNvSpPr>
          <p:nvPr/>
        </p:nvSpPr>
        <p:spPr>
          <a:xfrm>
            <a:off x="1424198" y="482105"/>
            <a:ext cx="7463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FCE de la perspectiva de procesos por subcategoría</a:t>
            </a:r>
            <a:endParaRPr lang="es-ES_tradnl" sz="1600" b="1" dirty="0">
              <a:solidFill>
                <a:srgbClr val="004663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BD9A20-1EA1-3341-A12C-2ECD1ABD7243}"/>
              </a:ext>
            </a:extLst>
          </p:cNvPr>
          <p:cNvSpPr txBox="1"/>
          <p:nvPr/>
        </p:nvSpPr>
        <p:spPr>
          <a:xfrm>
            <a:off x="7716083" y="2599365"/>
            <a:ext cx="78259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700" dirty="0"/>
              <a:t>Celebración de convenios con entes territoriales 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C085E46-E763-DA49-A02A-EEA95E72A0E9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995949" y="2860975"/>
            <a:ext cx="2720134" cy="77168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D4D909D6-0BA4-3A40-B6BD-A386ACF62FFD}"/>
              </a:ext>
            </a:extLst>
          </p:cNvPr>
          <p:cNvSpPr txBox="1"/>
          <p:nvPr/>
        </p:nvSpPr>
        <p:spPr>
          <a:xfrm>
            <a:off x="7716083" y="3246818"/>
            <a:ext cx="782594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_tradnl" sz="700" dirty="0"/>
              <a:t>Comprometer a las entidades del articulo 102 de la ley 1709 en procesos de educación, capacitación y enseñanza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634EDD9E-6E33-2C49-8CD7-4A1E46D1FB2B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378335" y="3723872"/>
            <a:ext cx="2337748" cy="7245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953901"/>
      </p:ext>
    </p:extLst>
  </p:cSld>
  <p:clrMapOvr>
    <a:masterClrMapping/>
  </p:clrMapOvr>
</p:sld>
</file>

<file path=ppt/theme/theme1.xml><?xml version="1.0" encoding="utf-8"?>
<a:theme xmlns:a="http://schemas.openxmlformats.org/drawingml/2006/main" name="15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25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35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949</Words>
  <Application>Microsoft Macintosh PowerPoint</Application>
  <PresentationFormat>Presentación en pantalla (16:9)</PresentationFormat>
  <Paragraphs>163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15_Diseño personalizado</vt:lpstr>
      <vt:lpstr>25_Diseño personalizado</vt:lpstr>
      <vt:lpstr>35_Diseño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170</cp:revision>
  <dcterms:created xsi:type="dcterms:W3CDTF">2020-02-28T02:48:55Z</dcterms:created>
  <dcterms:modified xsi:type="dcterms:W3CDTF">2020-05-06T03:41:44Z</dcterms:modified>
</cp:coreProperties>
</file>