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  <p:sldMasterId id="2147483670" r:id="rId4"/>
  </p:sldMasterIdLst>
  <p:notesMasterIdLst>
    <p:notesMasterId r:id="rId15"/>
  </p:notesMasterIdLst>
  <p:sldIdLst>
    <p:sldId id="256" r:id="rId5"/>
    <p:sldId id="257" r:id="rId6"/>
    <p:sldId id="321" r:id="rId7"/>
    <p:sldId id="320" r:id="rId8"/>
    <p:sldId id="322" r:id="rId9"/>
    <p:sldId id="262" r:id="rId10"/>
    <p:sldId id="323" r:id="rId11"/>
    <p:sldId id="324" r:id="rId12"/>
    <p:sldId id="319" r:id="rId13"/>
    <p:sldId id="308" r:id="rId14"/>
  </p:sldIdLst>
  <p:sldSz cx="24382413" cy="137160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on Rnoroes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72D2FA-BC39-4273-817B-01AC7508A81B}">
  <a:tblStyle styleId="{2972D2FA-BC39-4273-817B-01AC7508A8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3D4E3E-726C-4F7C-84DC-2EA6244934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b3663981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4b3663981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75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b36639817_3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4b36639817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b36639817_5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4b36639817_5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b36639817_5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4b36639817_5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99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b36639817_5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4b36639817_5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46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4b36639817_5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24b36639817_5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75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1676291" y="12712702"/>
            <a:ext cx="5486043" cy="73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8076675" y="12712702"/>
            <a:ext cx="8229064" cy="73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7220079" y="12712702"/>
            <a:ext cx="5486043" cy="73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047800" y="2244726"/>
            <a:ext cx="182868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047800" y="7204076"/>
            <a:ext cx="182868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1676290" y="3651250"/>
            <a:ext cx="210297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663591" y="3419476"/>
            <a:ext cx="21029700" cy="57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1663591" y="9178926"/>
            <a:ext cx="210297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1676290" y="3651250"/>
            <a:ext cx="103626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12343590" y="3651250"/>
            <a:ext cx="103626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1679466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1679466" y="3362326"/>
            <a:ext cx="103152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1679466" y="5010150"/>
            <a:ext cx="103152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3"/>
          </p:nvPr>
        </p:nvSpPr>
        <p:spPr>
          <a:xfrm>
            <a:off x="12343590" y="3362326"/>
            <a:ext cx="10365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4"/>
          </p:nvPr>
        </p:nvSpPr>
        <p:spPr>
          <a:xfrm>
            <a:off x="12343590" y="5010150"/>
            <a:ext cx="10365600" cy="7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679466" y="914400"/>
            <a:ext cx="7863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0365696" y="1974850"/>
            <a:ext cx="12343500" cy="9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1679466" y="4114800"/>
            <a:ext cx="7863600" cy="7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679466" y="914400"/>
            <a:ext cx="7863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2"/>
          </p:nvPr>
        </p:nvSpPr>
        <p:spPr>
          <a:xfrm>
            <a:off x="10365696" y="1974850"/>
            <a:ext cx="123435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679466" y="4114800"/>
            <a:ext cx="7863600" cy="7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 rot="5400000">
            <a:off x="7840060" y="-2512400"/>
            <a:ext cx="8702400" cy="21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 rot="5400000">
            <a:off x="14265460" y="3913400"/>
            <a:ext cx="11623800" cy="5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 rot="5400000">
            <a:off x="3598125" y="-1191700"/>
            <a:ext cx="11623800" cy="15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24381342" cy="1371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3047800" y="2244726"/>
            <a:ext cx="118725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Helvetica Neue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3047800" y="7204076"/>
            <a:ext cx="118725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3047800" y="2244726"/>
            <a:ext cx="182868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Helvetica Neue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3047800" y="7204076"/>
            <a:ext cx="182868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" y="-296"/>
            <a:ext cx="24381865" cy="1371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24382401" cy="137156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9780252" y="13271698"/>
            <a:ext cx="283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www.inpec.gov.co</a:t>
            </a:r>
            <a:endParaRPr sz="2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663591" y="3419476"/>
            <a:ext cx="21029700" cy="57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Helvetica Neue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663591" y="9178926"/>
            <a:ext cx="21029700" cy="30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" y="-296"/>
            <a:ext cx="24381865" cy="1371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676290" y="3651250"/>
            <a:ext cx="210297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marL="137160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5416" y="0"/>
            <a:ext cx="24371582" cy="13716000"/>
            <a:chOff x="2708" y="0"/>
            <a:chExt cx="12186584" cy="68580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08" y="0"/>
              <a:ext cx="12186584" cy="6858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Google Shape;8;p1"/>
            <p:cNvCxnSpPr/>
            <p:nvPr/>
          </p:nvCxnSpPr>
          <p:spPr>
            <a:xfrm>
              <a:off x="2358189" y="3773041"/>
              <a:ext cx="6144127" cy="0"/>
            </a:xfrm>
            <a:prstGeom prst="straightConnector1">
              <a:avLst/>
            </a:prstGeom>
            <a:noFill/>
            <a:ln w="114300" cap="flat" cmpd="sng">
              <a:solidFill>
                <a:srgbClr val="00466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9" name="Google Shape;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06262" y="11658966"/>
            <a:ext cx="3276389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1337647" y="1016005"/>
            <a:ext cx="2844615" cy="1286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56969" y="11640468"/>
            <a:ext cx="3325682" cy="1085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Helvetica Neue"/>
              <a:buNone/>
              <a:defRPr sz="8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676290" y="3651250"/>
            <a:ext cx="210297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" y="0"/>
            <a:ext cx="24381342" cy="137151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676290" y="730250"/>
            <a:ext cx="210297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676290" y="3651250"/>
            <a:ext cx="210297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167629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8076670" y="12712700"/>
            <a:ext cx="8229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7220070" y="12712700"/>
            <a:ext cx="54861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" y="-298"/>
            <a:ext cx="24381865" cy="137153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" y="0"/>
            <a:ext cx="24382401" cy="1371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4" y="-296"/>
            <a:ext cx="24381865" cy="137153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10996716" y="13300724"/>
            <a:ext cx="238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www.inpec.gov.co</a:t>
            </a:r>
            <a:endParaRPr sz="18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6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6"/>
          <p:cNvSpPr txBox="1">
            <a:spLocks noGrp="1"/>
          </p:cNvSpPr>
          <p:nvPr>
            <p:ph type="ctrTitle" idx="4294967295"/>
          </p:nvPr>
        </p:nvSpPr>
        <p:spPr>
          <a:xfrm>
            <a:off x="1937250" y="4159675"/>
            <a:ext cx="159921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9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9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9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575"/>
              <a:buFont typeface="Verdana"/>
              <a:buNone/>
            </a:pPr>
            <a:r>
              <a:rPr lang="es-CO" sz="10044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GRACIAS</a:t>
            </a:r>
            <a:endParaRPr sz="18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9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endParaRPr sz="96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8" name="Google Shape;548;p76"/>
          <p:cNvSpPr txBox="1"/>
          <p:nvPr/>
        </p:nvSpPr>
        <p:spPr>
          <a:xfrm>
            <a:off x="5357875" y="6805725"/>
            <a:ext cx="869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dirección.rnoroeste@inpec.gov.co</a:t>
            </a:r>
            <a:endParaRPr sz="3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ctrTitle" idx="4294967295"/>
          </p:nvPr>
        </p:nvSpPr>
        <p:spPr>
          <a:xfrm>
            <a:off x="1136975" y="4751675"/>
            <a:ext cx="15992100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Verdana"/>
              <a:buNone/>
            </a:pPr>
            <a:r>
              <a:rPr lang="es-CO" dirty="0" smtClean="0">
                <a:solidFill>
                  <a:schemeClr val="bg1"/>
                </a:solidFill>
              </a:rPr>
              <a:t>PARTICIPACIÓN CIUDADANA 2022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03785" y="9372600"/>
            <a:ext cx="16846062" cy="2303585"/>
          </a:xfrm>
        </p:spPr>
        <p:txBody>
          <a:bodyPr/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Instituto Nacional y Penitenciario se suma a La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Semana Mundial de la Lactancia Materna, que se celebra todos los años del 1 al 7 de agosto, es una campaña mundial coordinada por la Alianza Mundial para la Acción de Lactancia Materna (WABA, por sus siglas en inglés) para crear conciencia y estimular la acción sobre temas relacionados con la lactancia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materna. </a:t>
            </a:r>
            <a:b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pro de apoyar a la unión familiar, el vinculo entre las madres y sus hijos, apoyando la resocialización de las privadas de la libertad creando conciencia en temas relevantes para este grupo poblacional, mediante actividades didácticas que permitan ejecutar lo antes mencionado. 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644662" y="633046"/>
            <a:ext cx="13575324" cy="133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s-ES" sz="4000" b="1" dirty="0" smtClean="0">
                <a:solidFill>
                  <a:srgbClr val="265085"/>
                </a:solidFill>
                <a:latin typeface="Verdana"/>
                <a:ea typeface="Verdana"/>
                <a:cs typeface="Verdana"/>
                <a:sym typeface="Arial"/>
              </a:rPr>
              <a:t>SEMANA MUNDIAL DE LA LACTANCIA MATERNA</a:t>
            </a:r>
            <a:endParaRPr lang="es-CO" sz="4000" b="1" dirty="0">
              <a:solidFill>
                <a:srgbClr val="265085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00" y="2538595"/>
            <a:ext cx="7358962" cy="62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44662" y="633046"/>
            <a:ext cx="13575324" cy="133643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ES" sz="4000" b="1" dirty="0">
                <a:solidFill>
                  <a:srgbClr val="265085"/>
                </a:solidFill>
                <a:latin typeface="Verdana"/>
                <a:ea typeface="Verdana"/>
                <a:cs typeface="Verdana"/>
                <a:sym typeface="Arial"/>
              </a:rPr>
              <a:t>SEMANA MUNDIAL DE LA LACTANCIA MATERNA</a:t>
            </a:r>
            <a:endParaRPr lang="es-CO" sz="4000" b="1" dirty="0">
              <a:solidFill>
                <a:srgbClr val="265085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2580" y="2901462"/>
            <a:ext cx="8081331" cy="3200400"/>
          </a:xfrm>
        </p:spPr>
        <p:txBody>
          <a:bodyPr/>
          <a:lstStyle/>
          <a:p>
            <a:pPr lvl="1" algn="l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PROYECCIÓN DE VIDEOS DE </a:t>
            </a: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LACTANCIA MATERNA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Este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día se hace la apertura de la celebración de la semana mundial de la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lactancia materna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en nuestra UDI y para ello se les invitará a visualizar la proyección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vídeos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sobre la lactancia materna los cuales se descargarán de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Youtube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53" y="6101862"/>
            <a:ext cx="8673029" cy="5099538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3734349" y="2901462"/>
            <a:ext cx="808133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 algn="l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EXPRESIÓN DE MIS </a:t>
            </a: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SENTIMIENTOS:</a:t>
            </a:r>
          </a:p>
          <a:p>
            <a:pPr lvl="1" algn="l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tendrá a disposición imágenes impresas sobre la lactancia materna, papel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bond, marcadores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, pegante y tijeras para que con la variedad de elementos ellas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creen una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cartelera en la que se pueda evidenciar la importancia de alimentar a su hijo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hija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con este tesoro líquido.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349" y="6101862"/>
            <a:ext cx="8645234" cy="49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44662" y="633046"/>
            <a:ext cx="13575324" cy="1336431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es-ES" sz="4000" b="1" dirty="0">
                <a:solidFill>
                  <a:srgbClr val="265085"/>
                </a:solidFill>
                <a:latin typeface="Verdana"/>
                <a:ea typeface="Verdana"/>
                <a:cs typeface="Verdana"/>
                <a:sym typeface="Arial"/>
              </a:rPr>
              <a:t>SEMANA MUNDIAL DE LA LACTANCIA MATERNA</a:t>
            </a:r>
            <a:endParaRPr lang="es-CO" sz="4000" b="1" dirty="0">
              <a:solidFill>
                <a:srgbClr val="265085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2580" y="2901462"/>
            <a:ext cx="8081331" cy="3200400"/>
          </a:xfrm>
        </p:spPr>
        <p:txBody>
          <a:bodyPr/>
          <a:lstStyle/>
          <a:p>
            <a:pPr lvl="1" algn="l"/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SOY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UNA GOTITA DE LECHE</a:t>
            </a:r>
            <a:r>
              <a:rPr lang="es-E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 algn="l"/>
            <a:endParaRPr lang="es-E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Para este día los niños y niñas se vestirán de color blanco y se les pintará una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gotita de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leche en sus caritas, se les invitará a las madres para ellas también se unan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esta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actividad y se vistan de la misma manera que sus hijos e hijas.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960625" y="2901462"/>
            <a:ext cx="808133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 algn="l"/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ME INFORMO:</a:t>
            </a:r>
          </a:p>
          <a:p>
            <a:pPr lvl="1"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le entregará a cada una de las madres de familia y mujeres gestantes un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folleto informativo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sobre los beneficios que tiene el ofrecer la leche materna a los niños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niñas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desde el momento de su nacimiento y hasta que tengan 2 años y medio.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80" y="6101862"/>
            <a:ext cx="8107316" cy="4659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610" y="5967777"/>
            <a:ext cx="8223566" cy="47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/>
        </p:nvSpPr>
        <p:spPr>
          <a:xfrm>
            <a:off x="4360985" y="457200"/>
            <a:ext cx="16037169" cy="195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4000" b="1" dirty="0" smtClean="0">
                <a:solidFill>
                  <a:srgbClr val="265085"/>
                </a:solidFill>
                <a:latin typeface="Verdana"/>
                <a:ea typeface="Verdana"/>
                <a:cs typeface="Verdana"/>
                <a:sym typeface="Verdana"/>
              </a:rPr>
              <a:t>TÉCNICA Y SEGUIMIENTO DE LAS SALAS AMIGAS DE LA FAMILIA LACTANTE POR PARTE DE LA SECRETARIA DISTRITAL DE SALUD DE BOGOTÁ  </a:t>
            </a:r>
            <a:endParaRPr lang="es-ES" sz="4000" b="1" dirty="0">
              <a:solidFill>
                <a:srgbClr val="26508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92;p30"/>
          <p:cNvSpPr txBox="1"/>
          <p:nvPr/>
        </p:nvSpPr>
        <p:spPr>
          <a:xfrm>
            <a:off x="1002323" y="3171456"/>
            <a:ext cx="8071339" cy="794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Por medio de la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plataforma MEET se contextualiza la implementación de la estrategia salas amigas de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la familia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lactante en la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Cárcel y Penitenciaría de Media Seguridad Para Mujeres de Bogotá, indicando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que actualmente hay dos salas amigas, una ubicada en la UDS – jardín infantil la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cual es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utilizada por las funcionarias penitenciarias y la otra que inicialmente se estableció en el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área de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sanidad y durante la contingencia fue utilizada como área de aislamiento, actualmente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se está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adecuando en el pabellón No. 2 donde se encuentran recluidas las mujeres privadas de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la libertad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en periodo de gestación y lactancia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lvl="0" algn="just"/>
            <a:endParaRPr lang="es-ES" sz="20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los componentes de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educación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 comunicación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cuyos contenidos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deben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ir dirigidos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 las familias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gestantes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 lactantes, a todo el personal de planta y contratista del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INPEC y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personal responsable de los procesos de limpieza,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desinfección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 control de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temperatura; puntos mínimos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para el uso adecuado de la sala amiga; indicadores sugeridos SAFL;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vigilancia y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control por parte de la Subred; protocolo de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extracción,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almacenamiento y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conservación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la leche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materna; lactancia materna y coronavirus.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386" y="3171456"/>
            <a:ext cx="11994968" cy="794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/>
        </p:nvSpPr>
        <p:spPr>
          <a:xfrm>
            <a:off x="4396154" y="967154"/>
            <a:ext cx="16037169" cy="195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4000" b="1" dirty="0" smtClean="0">
                <a:solidFill>
                  <a:srgbClr val="265085"/>
                </a:solidFill>
                <a:latin typeface="Verdana"/>
                <a:ea typeface="Verdana"/>
                <a:cs typeface="Verdana"/>
                <a:sym typeface="Verdana"/>
              </a:rPr>
              <a:t>FORTALECIMIENTO DE CAPACIDADES ENCARGADOS SAFL</a:t>
            </a:r>
            <a:endParaRPr lang="es-ES" sz="4000" b="1" dirty="0">
              <a:solidFill>
                <a:srgbClr val="26508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92;p30"/>
          <p:cNvSpPr txBox="1"/>
          <p:nvPr/>
        </p:nvSpPr>
        <p:spPr>
          <a:xfrm>
            <a:off x="1670538" y="4514850"/>
            <a:ext cx="10744200" cy="706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Se da inicio a la capacitación virtual “fortalecimiento de capacidades encargados SAFL”</a:t>
            </a:r>
          </a:p>
          <a:p>
            <a:pPr lvl="0" algn="just"/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dirigida a los funcionarios responsables de las salas amigas donde se abordan los</a:t>
            </a:r>
          </a:p>
          <a:p>
            <a:pPr lvl="0" algn="just"/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siguientes temas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lvl="0" algn="just"/>
            <a:endParaRPr lang="es-ES" sz="20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Beneficios, propiedades y efectos a corto y largo plazo de la leche materna.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Normas que protegen la maternidad, lactancia materna y los derechos a la salud sexual y reproductiva en Colombia.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Puntos clave para la lactancia.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Puntos clave durante la lactancia.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Posición para la lactancia materna.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Extracción, conservación, transporte y suministro de la leche materna.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Riesgos de la alimentación artificial y uso del biberón.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Normas para el uso adecuado de la Sala Amiga de la Familia Lactante del Entorno Laboral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s-ES" sz="2000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67" y="4056331"/>
            <a:ext cx="6941589" cy="4524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327" y="8721236"/>
            <a:ext cx="6941589" cy="36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/>
        </p:nvSpPr>
        <p:spPr>
          <a:xfrm>
            <a:off x="3833446" y="545123"/>
            <a:ext cx="17531861" cy="291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ES" sz="3400" b="1" dirty="0" smtClean="0">
                <a:solidFill>
                  <a:srgbClr val="265085"/>
                </a:solidFill>
                <a:latin typeface="Verdana"/>
                <a:ea typeface="Verdana"/>
                <a:cs typeface="Verdana"/>
                <a:sym typeface="Verdana"/>
              </a:rPr>
              <a:t>SOCIALIZACIÓN PROYECTO DE INVESTIGACIÓN EXPERIENCIA DE LACTANCIA Y EL APOYO SOCIAL PERCIBIDO EN MADRES PRIVADAS DE LA LIBERTAD AL INTERIOR DE LAS SALAS AMIGAS DE LA FAMILIA LACTANTE, REALIZADO POR LA UNIVERSIDAD JAVERIANA DE CALI.</a:t>
            </a:r>
            <a:endParaRPr lang="es-ES" sz="3400" b="1" dirty="0">
              <a:solidFill>
                <a:srgbClr val="26508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92;p30"/>
          <p:cNvSpPr txBox="1"/>
          <p:nvPr/>
        </p:nvSpPr>
        <p:spPr>
          <a:xfrm>
            <a:off x="2015392" y="4112162"/>
            <a:ext cx="8071339" cy="794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Por medio de reunión virtual el día 14 de Marzo de 2023, se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da inicio a la socialización del proyecto de investigación experiencia de lactancia y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el apoyo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 percibido en madres privadas de la libertad al interior de las salas amigas</a:t>
            </a:r>
          </a:p>
          <a:p>
            <a:pPr lvl="0" algn="just"/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de la familia lactante, realizado por la universidad javeriana de Cali, con la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participación de </a:t>
            </a:r>
            <a:r>
              <a:rPr lang="es-ES" sz="20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la Dra. María Teresa Cuervo Cuesta docente </a:t>
            </a: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investigadora, donde se tocan temas como:</a:t>
            </a:r>
          </a:p>
          <a:p>
            <a:pPr lvl="0" algn="just"/>
            <a:endParaRPr lang="es-ES" sz="2000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Experiencia de apoyo social recibido durante el uso de las SAFL en madres privadas de la libertad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Sala Amiga Cárcel y penitenciaria con alta y media seguridad para mujeres de Bogotá – Bucaramanga y Jamundí 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Apoyo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social percibido (ASP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Experiencias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– Objetivos – Metodología – Resultados – Experiencia de maternidad – Experiencia Lactancia – Redes de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Apoyo.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ASP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Informacional – ASP Instrumental – ASP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Emocional.</a:t>
            </a:r>
          </a:p>
          <a:p>
            <a:pPr marL="457200" lvl="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Recomendaciones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57200" lvl="0" indent="-457200" algn="just">
              <a:buAutoNum type="arabicPeriod"/>
            </a:pPr>
            <a:endParaRPr lang="es-ES" sz="2000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just">
              <a:buAutoNum type="arabicPeriod"/>
            </a:pPr>
            <a:endParaRPr lang="es-ES" sz="2000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just">
              <a:buAutoNum type="arabicPeriod"/>
            </a:pPr>
            <a:endParaRPr lang="es-ES" sz="2000" dirty="0" smtClean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676" y="4056331"/>
            <a:ext cx="5886450" cy="6553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9532" y="4056331"/>
            <a:ext cx="58864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3262" y="767619"/>
            <a:ext cx="18286800" cy="1500797"/>
          </a:xfrm>
        </p:spPr>
        <p:txBody>
          <a:bodyPr/>
          <a:lstStyle/>
          <a:p>
            <a:r>
              <a:rPr lang="es-ES" sz="4000" b="1" dirty="0">
                <a:solidFill>
                  <a:srgbClr val="265085"/>
                </a:solidFill>
                <a:latin typeface="Verdana"/>
                <a:ea typeface="Verdana"/>
                <a:cs typeface="Verdana"/>
                <a:sym typeface="Arial"/>
              </a:rPr>
              <a:t>SEGUIMIENTO A LA PRESTACION DEL SERVICIO DE ALIMENTACION CUCUTA</a:t>
            </a:r>
            <a:endParaRPr lang="es-CO" sz="4000" b="1" dirty="0">
              <a:solidFill>
                <a:srgbClr val="265085"/>
              </a:solidFill>
              <a:latin typeface="Verdana"/>
              <a:ea typeface="Verdana"/>
              <a:cs typeface="Verdana"/>
              <a:sym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1415" y="3238867"/>
            <a:ext cx="9630708" cy="7246884"/>
          </a:xfrm>
        </p:spPr>
        <p:txBody>
          <a:bodyPr/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 medio de videoconferencia el día 25 de abril de 2022 se genero socialización del informe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cosal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del mes de Febrero 2022 y se brindaron compromisos por parte del establecimiento, así: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Realizar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mesa de trabajo con el operador del servicio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alimentación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, presentándole las novedades de informe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cosal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e interventoría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, posteriormente remitir al grupo de alimentación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plan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de trabajo del operador para subsanar las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novedades identificadas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, así como las novedades de mínima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cuantía.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Determinar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por medio de la interventoría la capacidad técnica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los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servicios de alimentación, para la producción de alimentos,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poder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solicitar o no al operador un plan de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contingencia.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3. Requerir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al operador para que envíe la solicitud de ampliación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plan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ocupacional, al establecimiento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708" y="3238867"/>
            <a:ext cx="11189738" cy="74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9210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970</Words>
  <Application>Microsoft Office PowerPoint</Application>
  <PresentationFormat>Personalizado</PresentationFormat>
  <Paragraphs>55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Helvetica Neue</vt:lpstr>
      <vt:lpstr>Calibri</vt:lpstr>
      <vt:lpstr>Verdana</vt:lpstr>
      <vt:lpstr>4_Tema de Office</vt:lpstr>
      <vt:lpstr>Tema de Office</vt:lpstr>
      <vt:lpstr>Diseño personalizado</vt:lpstr>
      <vt:lpstr>1_Diseño personalizado</vt:lpstr>
      <vt:lpstr>Presentación de PowerPoint</vt:lpstr>
      <vt:lpstr>PARTICIPACIÓN CIUDADANA 2022</vt:lpstr>
      <vt:lpstr>El Instituto Nacional y Penitenciario se suma a La Semana Mundial de la Lactancia Materna, que se celebra todos los años del 1 al 7 de agosto, es una campaña mundial coordinada por la Alianza Mundial para la Acción de Lactancia Materna (WABA, por sus siglas en inglés) para crear conciencia y estimular la acción sobre temas relacionados con la lactancia materna.   En pro de apoyar a la unión familiar, el vinculo entre las madres y sus hijos, apoyando la resocialización de las privadas de la libertad creando conciencia en temas relevantes para este grupo poblacional, mediante actividades didácticas que permitan ejecutar lo antes mencionado. </vt:lpstr>
      <vt:lpstr>SEMANA MUNDIAL DE LA LACTANCIA MATERNA</vt:lpstr>
      <vt:lpstr>SEMANA MUNDIAL DE LA LACTANCIA MATERNA</vt:lpstr>
      <vt:lpstr>Presentación de PowerPoint</vt:lpstr>
      <vt:lpstr>Presentación de PowerPoint</vt:lpstr>
      <vt:lpstr>Presentación de PowerPoint</vt:lpstr>
      <vt:lpstr>SEGUIMIENTO A LA PRESTACION DEL SERVICIO DE ALIMENTACION CUCUTA</vt:lpstr>
      <vt:lpstr>   GRACIAS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Imelda López Solorzano</dc:creator>
  <cp:lastModifiedBy>JULIETH ETELVIN GARCIA TRIANA</cp:lastModifiedBy>
  <cp:revision>26</cp:revision>
  <dcterms:modified xsi:type="dcterms:W3CDTF">2023-07-11T20:00:38Z</dcterms:modified>
</cp:coreProperties>
</file>