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81" r:id="rId3"/>
    <p:sldId id="304" r:id="rId4"/>
    <p:sldId id="282" r:id="rId5"/>
    <p:sldId id="283" r:id="rId6"/>
    <p:sldId id="268" r:id="rId7"/>
    <p:sldId id="287" r:id="rId8"/>
    <p:sldId id="284" r:id="rId9"/>
    <p:sldId id="288" r:id="rId10"/>
    <p:sldId id="285" r:id="rId11"/>
    <p:sldId id="290" r:id="rId12"/>
    <p:sldId id="292" r:id="rId13"/>
    <p:sldId id="293" r:id="rId14"/>
    <p:sldId id="295" r:id="rId15"/>
    <p:sldId id="296" r:id="rId16"/>
    <p:sldId id="297" r:id="rId17"/>
    <p:sldId id="298" r:id="rId18"/>
    <p:sldId id="303" r:id="rId19"/>
    <p:sldId id="299" r:id="rId20"/>
    <p:sldId id="302" r:id="rId21"/>
    <p:sldId id="300" r:id="rId22"/>
    <p:sldId id="301" r:id="rId23"/>
    <p:sldId id="294" r:id="rId2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956"/>
    <p:restoredTop sz="94721"/>
  </p:normalViewPr>
  <p:slideViewPr>
    <p:cSldViewPr>
      <p:cViewPr>
        <p:scale>
          <a:sx n="111" d="100"/>
          <a:sy n="111" d="100"/>
        </p:scale>
        <p:origin x="-894" y="-18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78685D-1316-7641-B850-1807B40AF5DE}" type="datetimeFigureOut">
              <a:rPr lang="es-ES_tradnl" smtClean="0"/>
              <a:t>04/07/2017</a:t>
            </a:fld>
            <a:endParaRPr lang="es-ES_tradnl"/>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8462D3-D852-D64E-97E7-3804FF95A376}" type="slidenum">
              <a:rPr lang="es-ES_tradnl" smtClean="0"/>
              <a:t>‹Nº›</a:t>
            </a:fld>
            <a:endParaRPr lang="es-ES_tradnl"/>
          </a:p>
        </p:txBody>
      </p:sp>
    </p:spTree>
    <p:extLst>
      <p:ext uri="{BB962C8B-B14F-4D97-AF65-F5344CB8AC3E}">
        <p14:creationId xmlns:p14="http://schemas.microsoft.com/office/powerpoint/2010/main" val="1060494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A28462D3-D852-D64E-97E7-3804FF95A376}" type="slidenum">
              <a:rPr lang="es-ES_tradnl" smtClean="0"/>
              <a:t>4</a:t>
            </a:fld>
            <a:endParaRPr lang="es-ES_tradnl"/>
          </a:p>
        </p:txBody>
      </p:sp>
    </p:spTree>
    <p:extLst>
      <p:ext uri="{BB962C8B-B14F-4D97-AF65-F5344CB8AC3E}">
        <p14:creationId xmlns:p14="http://schemas.microsoft.com/office/powerpoint/2010/main" val="1761367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A28462D3-D852-D64E-97E7-3804FF95A376}" type="slidenum">
              <a:rPr lang="es-ES_tradnl" smtClean="0"/>
              <a:t>13</a:t>
            </a:fld>
            <a:endParaRPr lang="es-ES_tradnl"/>
          </a:p>
        </p:txBody>
      </p:sp>
    </p:spTree>
    <p:extLst>
      <p:ext uri="{BB962C8B-B14F-4D97-AF65-F5344CB8AC3E}">
        <p14:creationId xmlns:p14="http://schemas.microsoft.com/office/powerpoint/2010/main" val="1493288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A28462D3-D852-D64E-97E7-3804FF95A376}" type="slidenum">
              <a:rPr lang="es-ES_tradnl" smtClean="0"/>
              <a:t>22</a:t>
            </a:fld>
            <a:endParaRPr lang="es-ES_tradnl"/>
          </a:p>
        </p:txBody>
      </p:sp>
    </p:spTree>
    <p:extLst>
      <p:ext uri="{BB962C8B-B14F-4D97-AF65-F5344CB8AC3E}">
        <p14:creationId xmlns:p14="http://schemas.microsoft.com/office/powerpoint/2010/main" val="261462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440" y="2129984"/>
            <a:ext cx="7773120" cy="1470394"/>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2321" y="3885528"/>
            <a:ext cx="6400800" cy="1752664"/>
          </a:xfrm>
        </p:spPr>
        <p:txBody>
          <a:bodyPr/>
          <a:lstStyle>
            <a:lvl1pPr marL="0" indent="0" algn="ctr">
              <a:buNone/>
              <a:defRPr/>
            </a:lvl1pPr>
            <a:lvl2pPr marL="414726" indent="0" algn="ctr">
              <a:buNone/>
              <a:defRPr/>
            </a:lvl2pPr>
            <a:lvl3pPr marL="829452" indent="0" algn="ctr">
              <a:buNone/>
              <a:defRPr/>
            </a:lvl3pPr>
            <a:lvl4pPr marL="1244178" indent="0" algn="ctr">
              <a:buNone/>
              <a:defRPr/>
            </a:lvl4pPr>
            <a:lvl5pPr marL="1658904" indent="0" algn="ctr">
              <a:buNone/>
              <a:defRPr/>
            </a:lvl5pPr>
            <a:lvl6pPr marL="2073631" indent="0" algn="ctr">
              <a:buNone/>
              <a:defRPr/>
            </a:lvl6pPr>
            <a:lvl7pPr marL="2488357" indent="0" algn="ctr">
              <a:buNone/>
              <a:defRPr/>
            </a:lvl7pPr>
            <a:lvl8pPr marL="2903083" indent="0" algn="ctr">
              <a:buNone/>
              <a:defRPr/>
            </a:lvl8pPr>
            <a:lvl9pPr marL="3317809" indent="0" algn="ctr">
              <a:buNone/>
              <a:defRPr/>
            </a:lvl9pPr>
          </a:lstStyle>
          <a:p>
            <a:r>
              <a:rPr lang="es-ES" smtClean="0"/>
              <a:t>Haga clic para modificar el estilo de subtítulo del patrón</a:t>
            </a:r>
            <a:endParaRPr lang="es-CO"/>
          </a:p>
        </p:txBody>
      </p:sp>
      <p:sp>
        <p:nvSpPr>
          <p:cNvPr id="4" name="Rectangle 3"/>
          <p:cNvSpPr>
            <a:spLocks noGrp="1" noChangeArrowheads="1"/>
          </p:cNvSpPr>
          <p:nvPr>
            <p:ph type="dt" idx="10"/>
          </p:nvPr>
        </p:nvSpPr>
        <p:spPr>
          <a:ln/>
        </p:spPr>
        <p:txBody>
          <a:bodyPr/>
          <a:lstStyle>
            <a:lvl1pPr>
              <a:defRPr/>
            </a:lvl1pPr>
          </a:lstStyle>
          <a:p>
            <a:fld id="{A6FB5D25-DAF7-446A-AB89-C64F3C8C4D96}" type="datetimeFigureOut">
              <a:rPr lang="es-ES" smtClean="0"/>
              <a:t>04/07/2017</a:t>
            </a:fld>
            <a:endParaRPr lang="es-ES"/>
          </a:p>
        </p:txBody>
      </p:sp>
      <p:sp>
        <p:nvSpPr>
          <p:cNvPr id="5" name="Rectangle 5"/>
          <p:cNvSpPr>
            <a:spLocks noGrp="1" noChangeArrowheads="1"/>
          </p:cNvSpPr>
          <p:nvPr>
            <p:ph type="sldNum" idx="11"/>
          </p:nvPr>
        </p:nvSpPr>
        <p:spPr>
          <a:ln/>
        </p:spPr>
        <p:txBody>
          <a:bodyPr/>
          <a:lstStyle>
            <a:lvl1pPr>
              <a:defRPr/>
            </a:lvl1pPr>
          </a:lstStyle>
          <a:p>
            <a:fld id="{BD2CFDA9-5484-4799-B4A5-08BC6491D436}" type="slidenum">
              <a:rPr lang="es-ES" smtClean="0"/>
              <a:t>‹Nº›</a:t>
            </a:fld>
            <a:endParaRPr lang="es-ES"/>
          </a:p>
        </p:txBody>
      </p:sp>
    </p:spTree>
    <p:extLst>
      <p:ext uri="{BB962C8B-B14F-4D97-AF65-F5344CB8AC3E}">
        <p14:creationId xmlns:p14="http://schemas.microsoft.com/office/powerpoint/2010/main" val="2816269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3"/>
          <p:cNvSpPr>
            <a:spLocks noGrp="1" noChangeArrowheads="1"/>
          </p:cNvSpPr>
          <p:nvPr>
            <p:ph type="dt" idx="10"/>
          </p:nvPr>
        </p:nvSpPr>
        <p:spPr>
          <a:ln/>
        </p:spPr>
        <p:txBody>
          <a:bodyPr/>
          <a:lstStyle>
            <a:lvl1pPr>
              <a:defRPr/>
            </a:lvl1pPr>
          </a:lstStyle>
          <a:p>
            <a:fld id="{A6FB5D25-DAF7-446A-AB89-C64F3C8C4D96}" type="datetimeFigureOut">
              <a:rPr lang="es-ES" smtClean="0"/>
              <a:t>04/07/2017</a:t>
            </a:fld>
            <a:endParaRPr lang="es-ES"/>
          </a:p>
        </p:txBody>
      </p:sp>
      <p:sp>
        <p:nvSpPr>
          <p:cNvPr id="5" name="Rectangle 5"/>
          <p:cNvSpPr>
            <a:spLocks noGrp="1" noChangeArrowheads="1"/>
          </p:cNvSpPr>
          <p:nvPr>
            <p:ph type="sldNum" idx="11"/>
          </p:nvPr>
        </p:nvSpPr>
        <p:spPr>
          <a:ln/>
        </p:spPr>
        <p:txBody>
          <a:bodyPr/>
          <a:lstStyle>
            <a:lvl1pPr>
              <a:defRPr/>
            </a:lvl1pPr>
          </a:lstStyle>
          <a:p>
            <a:fld id="{BD2CFDA9-5484-4799-B4A5-08BC6491D436}" type="slidenum">
              <a:rPr lang="es-ES" smtClean="0"/>
              <a:t>‹Nº›</a:t>
            </a:fld>
            <a:endParaRPr lang="es-ES"/>
          </a:p>
        </p:txBody>
      </p:sp>
    </p:spTree>
    <p:extLst>
      <p:ext uri="{BB962C8B-B14F-4D97-AF65-F5344CB8AC3E}">
        <p14:creationId xmlns:p14="http://schemas.microsoft.com/office/powerpoint/2010/main" val="50351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41920" y="364359"/>
            <a:ext cx="1969920" cy="5811010"/>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627841" y="364359"/>
            <a:ext cx="5775840" cy="581101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3"/>
          <p:cNvSpPr>
            <a:spLocks noGrp="1" noChangeArrowheads="1"/>
          </p:cNvSpPr>
          <p:nvPr>
            <p:ph type="dt" idx="10"/>
          </p:nvPr>
        </p:nvSpPr>
        <p:spPr>
          <a:ln/>
        </p:spPr>
        <p:txBody>
          <a:bodyPr/>
          <a:lstStyle>
            <a:lvl1pPr>
              <a:defRPr/>
            </a:lvl1pPr>
          </a:lstStyle>
          <a:p>
            <a:fld id="{A6FB5D25-DAF7-446A-AB89-C64F3C8C4D96}" type="datetimeFigureOut">
              <a:rPr lang="es-ES" smtClean="0"/>
              <a:t>04/07/2017</a:t>
            </a:fld>
            <a:endParaRPr lang="es-ES"/>
          </a:p>
        </p:txBody>
      </p:sp>
      <p:sp>
        <p:nvSpPr>
          <p:cNvPr id="5" name="Rectangle 5"/>
          <p:cNvSpPr>
            <a:spLocks noGrp="1" noChangeArrowheads="1"/>
          </p:cNvSpPr>
          <p:nvPr>
            <p:ph type="sldNum" idx="11"/>
          </p:nvPr>
        </p:nvSpPr>
        <p:spPr>
          <a:ln/>
        </p:spPr>
        <p:txBody>
          <a:bodyPr/>
          <a:lstStyle>
            <a:lvl1pPr>
              <a:defRPr/>
            </a:lvl1pPr>
          </a:lstStyle>
          <a:p>
            <a:fld id="{BD2CFDA9-5484-4799-B4A5-08BC6491D436}" type="slidenum">
              <a:rPr lang="es-ES" smtClean="0"/>
              <a:t>‹Nº›</a:t>
            </a:fld>
            <a:endParaRPr lang="es-ES"/>
          </a:p>
        </p:txBody>
      </p:sp>
    </p:spTree>
    <p:extLst>
      <p:ext uri="{BB962C8B-B14F-4D97-AF65-F5344CB8AC3E}">
        <p14:creationId xmlns:p14="http://schemas.microsoft.com/office/powerpoint/2010/main" val="321087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3"/>
          <p:cNvSpPr>
            <a:spLocks noGrp="1" noChangeArrowheads="1"/>
          </p:cNvSpPr>
          <p:nvPr>
            <p:ph type="dt" idx="10"/>
          </p:nvPr>
        </p:nvSpPr>
        <p:spPr>
          <a:ln/>
        </p:spPr>
        <p:txBody>
          <a:bodyPr/>
          <a:lstStyle>
            <a:lvl1pPr>
              <a:defRPr/>
            </a:lvl1pPr>
          </a:lstStyle>
          <a:p>
            <a:fld id="{A6FB5D25-DAF7-446A-AB89-C64F3C8C4D96}" type="datetimeFigureOut">
              <a:rPr lang="es-ES" smtClean="0"/>
              <a:t>04/07/2017</a:t>
            </a:fld>
            <a:endParaRPr lang="es-ES"/>
          </a:p>
        </p:txBody>
      </p:sp>
      <p:sp>
        <p:nvSpPr>
          <p:cNvPr id="5" name="Rectangle 5"/>
          <p:cNvSpPr>
            <a:spLocks noGrp="1" noChangeArrowheads="1"/>
          </p:cNvSpPr>
          <p:nvPr>
            <p:ph type="sldNum" idx="11"/>
          </p:nvPr>
        </p:nvSpPr>
        <p:spPr>
          <a:ln/>
        </p:spPr>
        <p:txBody>
          <a:bodyPr/>
          <a:lstStyle>
            <a:lvl1pPr>
              <a:defRPr/>
            </a:lvl1pPr>
          </a:lstStyle>
          <a:p>
            <a:fld id="{BD2CFDA9-5484-4799-B4A5-08BC6491D436}" type="slidenum">
              <a:rPr lang="es-ES" smtClean="0"/>
              <a:t>‹Nº›</a:t>
            </a:fld>
            <a:endParaRPr lang="es-ES"/>
          </a:p>
        </p:txBody>
      </p:sp>
    </p:spTree>
    <p:extLst>
      <p:ext uri="{BB962C8B-B14F-4D97-AF65-F5344CB8AC3E}">
        <p14:creationId xmlns:p14="http://schemas.microsoft.com/office/powerpoint/2010/main" val="1328148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880" y="4406863"/>
            <a:ext cx="7771680" cy="1362383"/>
          </a:xfrm>
        </p:spPr>
        <p:txBody>
          <a:bodyPr/>
          <a:lstStyle>
            <a:lvl1pPr algn="l">
              <a:defRPr sz="36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880" y="2906225"/>
            <a:ext cx="7771680" cy="1500638"/>
          </a:xfrm>
        </p:spPr>
        <p:txBody>
          <a:bodyPr anchor="b"/>
          <a:lstStyle>
            <a:lvl1pPr marL="0" indent="0">
              <a:buNone/>
              <a:defRPr sz="1800"/>
            </a:lvl1pPr>
            <a:lvl2pPr marL="414726" indent="0">
              <a:buNone/>
              <a:defRPr sz="1600"/>
            </a:lvl2pPr>
            <a:lvl3pPr marL="829452" indent="0">
              <a:buNone/>
              <a:defRPr sz="1500"/>
            </a:lvl3pPr>
            <a:lvl4pPr marL="1244178" indent="0">
              <a:buNone/>
              <a:defRPr sz="1300"/>
            </a:lvl4pPr>
            <a:lvl5pPr marL="1658904" indent="0">
              <a:buNone/>
              <a:defRPr sz="1300"/>
            </a:lvl5pPr>
            <a:lvl6pPr marL="2073631" indent="0">
              <a:buNone/>
              <a:defRPr sz="1300"/>
            </a:lvl6pPr>
            <a:lvl7pPr marL="2488357" indent="0">
              <a:buNone/>
              <a:defRPr sz="1300"/>
            </a:lvl7pPr>
            <a:lvl8pPr marL="2903083" indent="0">
              <a:buNone/>
              <a:defRPr sz="1300"/>
            </a:lvl8pPr>
            <a:lvl9pPr marL="3317809" indent="0">
              <a:buNone/>
              <a:defRPr sz="1300"/>
            </a:lvl9pPr>
          </a:lstStyle>
          <a:p>
            <a:pPr lvl="0"/>
            <a:r>
              <a:rPr lang="es-ES" smtClean="0"/>
              <a:t>Haga clic para modificar el estilo de texto del patrón</a:t>
            </a:r>
          </a:p>
        </p:txBody>
      </p:sp>
      <p:sp>
        <p:nvSpPr>
          <p:cNvPr id="4" name="Rectangle 3"/>
          <p:cNvSpPr>
            <a:spLocks noGrp="1" noChangeArrowheads="1"/>
          </p:cNvSpPr>
          <p:nvPr>
            <p:ph type="dt" idx="10"/>
          </p:nvPr>
        </p:nvSpPr>
        <p:spPr>
          <a:ln/>
        </p:spPr>
        <p:txBody>
          <a:bodyPr/>
          <a:lstStyle>
            <a:lvl1pPr>
              <a:defRPr/>
            </a:lvl1pPr>
          </a:lstStyle>
          <a:p>
            <a:fld id="{A6FB5D25-DAF7-446A-AB89-C64F3C8C4D96}" type="datetimeFigureOut">
              <a:rPr lang="es-ES" smtClean="0"/>
              <a:t>04/07/2017</a:t>
            </a:fld>
            <a:endParaRPr lang="es-ES"/>
          </a:p>
        </p:txBody>
      </p:sp>
      <p:sp>
        <p:nvSpPr>
          <p:cNvPr id="5" name="Rectangle 5"/>
          <p:cNvSpPr>
            <a:spLocks noGrp="1" noChangeArrowheads="1"/>
          </p:cNvSpPr>
          <p:nvPr>
            <p:ph type="sldNum" idx="11"/>
          </p:nvPr>
        </p:nvSpPr>
        <p:spPr>
          <a:ln/>
        </p:spPr>
        <p:txBody>
          <a:bodyPr/>
          <a:lstStyle>
            <a:lvl1pPr>
              <a:defRPr/>
            </a:lvl1pPr>
          </a:lstStyle>
          <a:p>
            <a:fld id="{BD2CFDA9-5484-4799-B4A5-08BC6491D436}" type="slidenum">
              <a:rPr lang="es-ES" smtClean="0"/>
              <a:t>‹Nº›</a:t>
            </a:fld>
            <a:endParaRPr lang="es-ES"/>
          </a:p>
        </p:txBody>
      </p:sp>
    </p:spTree>
    <p:extLst>
      <p:ext uri="{BB962C8B-B14F-4D97-AF65-F5344CB8AC3E}">
        <p14:creationId xmlns:p14="http://schemas.microsoft.com/office/powerpoint/2010/main" val="3449027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627840" y="1826112"/>
            <a:ext cx="1872000" cy="4349257"/>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2638080" y="1826112"/>
            <a:ext cx="1873440" cy="4349257"/>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Rectangle 3"/>
          <p:cNvSpPr>
            <a:spLocks noGrp="1" noChangeArrowheads="1"/>
          </p:cNvSpPr>
          <p:nvPr>
            <p:ph type="dt" idx="10"/>
          </p:nvPr>
        </p:nvSpPr>
        <p:spPr>
          <a:ln/>
        </p:spPr>
        <p:txBody>
          <a:bodyPr/>
          <a:lstStyle>
            <a:lvl1pPr>
              <a:defRPr/>
            </a:lvl1pPr>
          </a:lstStyle>
          <a:p>
            <a:fld id="{A6FB5D25-DAF7-446A-AB89-C64F3C8C4D96}" type="datetimeFigureOut">
              <a:rPr lang="es-ES" smtClean="0"/>
              <a:t>04/07/2017</a:t>
            </a:fld>
            <a:endParaRPr lang="es-ES"/>
          </a:p>
        </p:txBody>
      </p:sp>
      <p:sp>
        <p:nvSpPr>
          <p:cNvPr id="6" name="Rectangle 5"/>
          <p:cNvSpPr>
            <a:spLocks noGrp="1" noChangeArrowheads="1"/>
          </p:cNvSpPr>
          <p:nvPr>
            <p:ph type="sldNum" idx="11"/>
          </p:nvPr>
        </p:nvSpPr>
        <p:spPr>
          <a:ln/>
        </p:spPr>
        <p:txBody>
          <a:bodyPr/>
          <a:lstStyle>
            <a:lvl1pPr>
              <a:defRPr/>
            </a:lvl1pPr>
          </a:lstStyle>
          <a:p>
            <a:fld id="{BD2CFDA9-5484-4799-B4A5-08BC6491D436}" type="slidenum">
              <a:rPr lang="es-ES" smtClean="0"/>
              <a:t>‹Nº›</a:t>
            </a:fld>
            <a:endParaRPr lang="es-ES"/>
          </a:p>
        </p:txBody>
      </p:sp>
    </p:spTree>
    <p:extLst>
      <p:ext uri="{BB962C8B-B14F-4D97-AF65-F5344CB8AC3E}">
        <p14:creationId xmlns:p14="http://schemas.microsoft.com/office/powerpoint/2010/main" val="2763314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921" y="275070"/>
            <a:ext cx="8229600" cy="1142039"/>
          </a:xfrm>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920" y="1535201"/>
            <a:ext cx="403920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441" y="1535201"/>
            <a:ext cx="404208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441"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Rectangle 3"/>
          <p:cNvSpPr>
            <a:spLocks noGrp="1" noChangeArrowheads="1"/>
          </p:cNvSpPr>
          <p:nvPr>
            <p:ph type="dt" idx="10"/>
          </p:nvPr>
        </p:nvSpPr>
        <p:spPr>
          <a:ln/>
        </p:spPr>
        <p:txBody>
          <a:bodyPr/>
          <a:lstStyle>
            <a:lvl1pPr>
              <a:defRPr/>
            </a:lvl1pPr>
          </a:lstStyle>
          <a:p>
            <a:fld id="{A6FB5D25-DAF7-446A-AB89-C64F3C8C4D96}" type="datetimeFigureOut">
              <a:rPr lang="es-ES" smtClean="0"/>
              <a:t>04/07/2017</a:t>
            </a:fld>
            <a:endParaRPr lang="es-ES"/>
          </a:p>
        </p:txBody>
      </p:sp>
      <p:sp>
        <p:nvSpPr>
          <p:cNvPr id="8" name="Rectangle 5"/>
          <p:cNvSpPr>
            <a:spLocks noGrp="1" noChangeArrowheads="1"/>
          </p:cNvSpPr>
          <p:nvPr>
            <p:ph type="sldNum" idx="11"/>
          </p:nvPr>
        </p:nvSpPr>
        <p:spPr>
          <a:ln/>
        </p:spPr>
        <p:txBody>
          <a:bodyPr/>
          <a:lstStyle>
            <a:lvl1pPr>
              <a:defRPr/>
            </a:lvl1pPr>
          </a:lstStyle>
          <a:p>
            <a:fld id="{BD2CFDA9-5484-4799-B4A5-08BC6491D436}" type="slidenum">
              <a:rPr lang="es-ES" smtClean="0"/>
              <a:t>‹Nº›</a:t>
            </a:fld>
            <a:endParaRPr lang="es-ES"/>
          </a:p>
        </p:txBody>
      </p:sp>
    </p:spTree>
    <p:extLst>
      <p:ext uri="{BB962C8B-B14F-4D97-AF65-F5344CB8AC3E}">
        <p14:creationId xmlns:p14="http://schemas.microsoft.com/office/powerpoint/2010/main" val="1329964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Rectangle 3"/>
          <p:cNvSpPr>
            <a:spLocks noGrp="1" noChangeArrowheads="1"/>
          </p:cNvSpPr>
          <p:nvPr>
            <p:ph type="dt" idx="10"/>
          </p:nvPr>
        </p:nvSpPr>
        <p:spPr>
          <a:ln/>
        </p:spPr>
        <p:txBody>
          <a:bodyPr/>
          <a:lstStyle>
            <a:lvl1pPr>
              <a:defRPr/>
            </a:lvl1pPr>
          </a:lstStyle>
          <a:p>
            <a:fld id="{A6FB5D25-DAF7-446A-AB89-C64F3C8C4D96}" type="datetimeFigureOut">
              <a:rPr lang="es-ES" smtClean="0"/>
              <a:t>04/07/2017</a:t>
            </a:fld>
            <a:endParaRPr lang="es-ES"/>
          </a:p>
        </p:txBody>
      </p:sp>
      <p:sp>
        <p:nvSpPr>
          <p:cNvPr id="4" name="Rectangle 5"/>
          <p:cNvSpPr>
            <a:spLocks noGrp="1" noChangeArrowheads="1"/>
          </p:cNvSpPr>
          <p:nvPr>
            <p:ph type="sldNum" idx="11"/>
          </p:nvPr>
        </p:nvSpPr>
        <p:spPr>
          <a:ln/>
        </p:spPr>
        <p:txBody>
          <a:bodyPr/>
          <a:lstStyle>
            <a:lvl1pPr>
              <a:defRPr/>
            </a:lvl1pPr>
          </a:lstStyle>
          <a:p>
            <a:fld id="{BD2CFDA9-5484-4799-B4A5-08BC6491D436}" type="slidenum">
              <a:rPr lang="es-ES" smtClean="0"/>
              <a:t>‹Nº›</a:t>
            </a:fld>
            <a:endParaRPr lang="es-ES"/>
          </a:p>
        </p:txBody>
      </p:sp>
    </p:spTree>
    <p:extLst>
      <p:ext uri="{BB962C8B-B14F-4D97-AF65-F5344CB8AC3E}">
        <p14:creationId xmlns:p14="http://schemas.microsoft.com/office/powerpoint/2010/main" val="3931376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fld id="{A6FB5D25-DAF7-446A-AB89-C64F3C8C4D96}" type="datetimeFigureOut">
              <a:rPr lang="es-ES" smtClean="0"/>
              <a:t>04/07/2017</a:t>
            </a:fld>
            <a:endParaRPr lang="es-ES"/>
          </a:p>
        </p:txBody>
      </p:sp>
      <p:sp>
        <p:nvSpPr>
          <p:cNvPr id="3" name="Rectangle 5"/>
          <p:cNvSpPr>
            <a:spLocks noGrp="1" noChangeArrowheads="1"/>
          </p:cNvSpPr>
          <p:nvPr>
            <p:ph type="sldNum" idx="11"/>
          </p:nvPr>
        </p:nvSpPr>
        <p:spPr>
          <a:ln/>
        </p:spPr>
        <p:txBody>
          <a:bodyPr/>
          <a:lstStyle>
            <a:lvl1pPr>
              <a:defRPr/>
            </a:lvl1pPr>
          </a:lstStyle>
          <a:p>
            <a:fld id="{BD2CFDA9-5484-4799-B4A5-08BC6491D436}" type="slidenum">
              <a:rPr lang="es-ES" smtClean="0"/>
              <a:t>‹Nº›</a:t>
            </a:fld>
            <a:endParaRPr lang="es-ES"/>
          </a:p>
        </p:txBody>
      </p:sp>
    </p:spTree>
    <p:extLst>
      <p:ext uri="{BB962C8B-B14F-4D97-AF65-F5344CB8AC3E}">
        <p14:creationId xmlns:p14="http://schemas.microsoft.com/office/powerpoint/2010/main" val="1251048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920" y="273629"/>
            <a:ext cx="3008160" cy="1160762"/>
          </a:xfrm>
        </p:spPr>
        <p:txBody>
          <a:bodyPr anchor="b"/>
          <a:lstStyle>
            <a:lvl1pPr algn="l">
              <a:defRPr sz="18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521" y="273629"/>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920" y="1434391"/>
            <a:ext cx="3008160" cy="4692013"/>
          </a:xfrm>
        </p:spPr>
        <p:txBody>
          <a:bodyPr/>
          <a:lstStyle>
            <a:lvl1pPr marL="0" indent="0">
              <a:buNone/>
              <a:defRPr sz="1300"/>
            </a:lvl1pPr>
            <a:lvl2pPr marL="414726" indent="0">
              <a:buNone/>
              <a:defRPr sz="1100"/>
            </a:lvl2pPr>
            <a:lvl3pPr marL="829452" indent="0">
              <a:buNone/>
              <a:defRPr sz="900"/>
            </a:lvl3pPr>
            <a:lvl4pPr marL="1244178" indent="0">
              <a:buNone/>
              <a:defRPr sz="800"/>
            </a:lvl4pPr>
            <a:lvl5pPr marL="1658904" indent="0">
              <a:buNone/>
              <a:defRPr sz="800"/>
            </a:lvl5pPr>
            <a:lvl6pPr marL="2073631" indent="0">
              <a:buNone/>
              <a:defRPr sz="800"/>
            </a:lvl6pPr>
            <a:lvl7pPr marL="2488357" indent="0">
              <a:buNone/>
              <a:defRPr sz="800"/>
            </a:lvl7pPr>
            <a:lvl8pPr marL="2903083" indent="0">
              <a:buNone/>
              <a:defRPr sz="800"/>
            </a:lvl8pPr>
            <a:lvl9pPr marL="3317809" indent="0">
              <a:buNone/>
              <a:defRPr sz="800"/>
            </a:lvl9pPr>
          </a:lstStyle>
          <a:p>
            <a:pPr lvl="0"/>
            <a:r>
              <a:rPr lang="es-ES" smtClean="0"/>
              <a:t>Haga clic para modificar el estilo de texto del patrón</a:t>
            </a:r>
          </a:p>
        </p:txBody>
      </p:sp>
      <p:sp>
        <p:nvSpPr>
          <p:cNvPr id="5" name="Rectangle 3"/>
          <p:cNvSpPr>
            <a:spLocks noGrp="1" noChangeArrowheads="1"/>
          </p:cNvSpPr>
          <p:nvPr>
            <p:ph type="dt" idx="10"/>
          </p:nvPr>
        </p:nvSpPr>
        <p:spPr>
          <a:ln/>
        </p:spPr>
        <p:txBody>
          <a:bodyPr/>
          <a:lstStyle>
            <a:lvl1pPr>
              <a:defRPr/>
            </a:lvl1pPr>
          </a:lstStyle>
          <a:p>
            <a:fld id="{A6FB5D25-DAF7-446A-AB89-C64F3C8C4D96}" type="datetimeFigureOut">
              <a:rPr lang="es-ES" smtClean="0"/>
              <a:t>04/07/2017</a:t>
            </a:fld>
            <a:endParaRPr lang="es-ES"/>
          </a:p>
        </p:txBody>
      </p:sp>
      <p:sp>
        <p:nvSpPr>
          <p:cNvPr id="6" name="Rectangle 5"/>
          <p:cNvSpPr>
            <a:spLocks noGrp="1" noChangeArrowheads="1"/>
          </p:cNvSpPr>
          <p:nvPr>
            <p:ph type="sldNum" idx="11"/>
          </p:nvPr>
        </p:nvSpPr>
        <p:spPr>
          <a:ln/>
        </p:spPr>
        <p:txBody>
          <a:bodyPr/>
          <a:lstStyle>
            <a:lvl1pPr>
              <a:defRPr/>
            </a:lvl1pPr>
          </a:lstStyle>
          <a:p>
            <a:fld id="{BD2CFDA9-5484-4799-B4A5-08BC6491D436}" type="slidenum">
              <a:rPr lang="es-ES" smtClean="0"/>
              <a:t>‹Nº›</a:t>
            </a:fld>
            <a:endParaRPr lang="es-ES"/>
          </a:p>
        </p:txBody>
      </p:sp>
    </p:spTree>
    <p:extLst>
      <p:ext uri="{BB962C8B-B14F-4D97-AF65-F5344CB8AC3E}">
        <p14:creationId xmlns:p14="http://schemas.microsoft.com/office/powerpoint/2010/main" val="4245400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801" y="4800025"/>
            <a:ext cx="5486400" cy="567420"/>
          </a:xfrm>
        </p:spPr>
        <p:txBody>
          <a:bodyPr anchor="b"/>
          <a:lstStyle>
            <a:lvl1pPr algn="l">
              <a:defRPr sz="18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801" y="612065"/>
            <a:ext cx="5486400" cy="4115952"/>
          </a:xfrm>
        </p:spPr>
        <p:txBody>
          <a:bodyPr/>
          <a:lstStyle>
            <a:lvl1pPr marL="0" indent="0">
              <a:buNone/>
              <a:defRPr sz="2900"/>
            </a:lvl1pPr>
            <a:lvl2pPr marL="414726" indent="0">
              <a:buNone/>
              <a:defRPr sz="2500"/>
            </a:lvl2pPr>
            <a:lvl3pPr marL="829452" indent="0">
              <a:buNone/>
              <a:defRPr sz="2200"/>
            </a:lvl3pPr>
            <a:lvl4pPr marL="1244178" indent="0">
              <a:buNone/>
              <a:defRPr sz="1800"/>
            </a:lvl4pPr>
            <a:lvl5pPr marL="1658904" indent="0">
              <a:buNone/>
              <a:defRPr sz="1800"/>
            </a:lvl5pPr>
            <a:lvl6pPr marL="2073631" indent="0">
              <a:buNone/>
              <a:defRPr sz="1800"/>
            </a:lvl6pPr>
            <a:lvl7pPr marL="2488357" indent="0">
              <a:buNone/>
              <a:defRPr sz="1800"/>
            </a:lvl7pPr>
            <a:lvl8pPr marL="2903083" indent="0">
              <a:buNone/>
              <a:defRPr sz="1800"/>
            </a:lvl8pPr>
            <a:lvl9pPr marL="3317809" indent="0">
              <a:buNone/>
              <a:defRPr sz="1800"/>
            </a:lvl9pPr>
          </a:lstStyle>
          <a:p>
            <a:pPr lvl="0"/>
            <a:r>
              <a:rPr lang="es-ES" noProof="0" smtClean="0"/>
              <a:t>Haga clic en el icono para agregar una imagen</a:t>
            </a:r>
            <a:endParaRPr lang="es-CO" noProof="0" smtClean="0"/>
          </a:p>
        </p:txBody>
      </p:sp>
      <p:sp>
        <p:nvSpPr>
          <p:cNvPr id="4" name="3 Marcador de texto"/>
          <p:cNvSpPr>
            <a:spLocks noGrp="1"/>
          </p:cNvSpPr>
          <p:nvPr>
            <p:ph type="body" sz="half" idx="2"/>
          </p:nvPr>
        </p:nvSpPr>
        <p:spPr>
          <a:xfrm>
            <a:off x="1792801" y="5367444"/>
            <a:ext cx="5486400" cy="805044"/>
          </a:xfrm>
        </p:spPr>
        <p:txBody>
          <a:bodyPr/>
          <a:lstStyle>
            <a:lvl1pPr marL="0" indent="0">
              <a:buNone/>
              <a:defRPr sz="1300"/>
            </a:lvl1pPr>
            <a:lvl2pPr marL="414726" indent="0">
              <a:buNone/>
              <a:defRPr sz="1100"/>
            </a:lvl2pPr>
            <a:lvl3pPr marL="829452" indent="0">
              <a:buNone/>
              <a:defRPr sz="900"/>
            </a:lvl3pPr>
            <a:lvl4pPr marL="1244178" indent="0">
              <a:buNone/>
              <a:defRPr sz="800"/>
            </a:lvl4pPr>
            <a:lvl5pPr marL="1658904" indent="0">
              <a:buNone/>
              <a:defRPr sz="800"/>
            </a:lvl5pPr>
            <a:lvl6pPr marL="2073631" indent="0">
              <a:buNone/>
              <a:defRPr sz="800"/>
            </a:lvl6pPr>
            <a:lvl7pPr marL="2488357" indent="0">
              <a:buNone/>
              <a:defRPr sz="800"/>
            </a:lvl7pPr>
            <a:lvl8pPr marL="2903083" indent="0">
              <a:buNone/>
              <a:defRPr sz="800"/>
            </a:lvl8pPr>
            <a:lvl9pPr marL="3317809" indent="0">
              <a:buNone/>
              <a:defRPr sz="800"/>
            </a:lvl9pPr>
          </a:lstStyle>
          <a:p>
            <a:pPr lvl="0"/>
            <a:r>
              <a:rPr lang="es-ES" smtClean="0"/>
              <a:t>Haga clic para modificar el estilo de texto del patrón</a:t>
            </a:r>
          </a:p>
        </p:txBody>
      </p:sp>
      <p:sp>
        <p:nvSpPr>
          <p:cNvPr id="5" name="Rectangle 3"/>
          <p:cNvSpPr>
            <a:spLocks noGrp="1" noChangeArrowheads="1"/>
          </p:cNvSpPr>
          <p:nvPr>
            <p:ph type="dt" idx="10"/>
          </p:nvPr>
        </p:nvSpPr>
        <p:spPr>
          <a:ln/>
        </p:spPr>
        <p:txBody>
          <a:bodyPr/>
          <a:lstStyle>
            <a:lvl1pPr>
              <a:defRPr/>
            </a:lvl1pPr>
          </a:lstStyle>
          <a:p>
            <a:fld id="{A6FB5D25-DAF7-446A-AB89-C64F3C8C4D96}" type="datetimeFigureOut">
              <a:rPr lang="es-ES" smtClean="0"/>
              <a:t>04/07/2017</a:t>
            </a:fld>
            <a:endParaRPr lang="es-ES"/>
          </a:p>
        </p:txBody>
      </p:sp>
      <p:sp>
        <p:nvSpPr>
          <p:cNvPr id="6" name="Rectangle 5"/>
          <p:cNvSpPr>
            <a:spLocks noGrp="1" noChangeArrowheads="1"/>
          </p:cNvSpPr>
          <p:nvPr>
            <p:ph type="sldNum" idx="11"/>
          </p:nvPr>
        </p:nvSpPr>
        <p:spPr>
          <a:ln/>
        </p:spPr>
        <p:txBody>
          <a:bodyPr/>
          <a:lstStyle>
            <a:lvl1pPr>
              <a:defRPr/>
            </a:lvl1pPr>
          </a:lstStyle>
          <a:p>
            <a:fld id="{BD2CFDA9-5484-4799-B4A5-08BC6491D436}" type="slidenum">
              <a:rPr lang="es-ES" smtClean="0"/>
              <a:t>‹Nº›</a:t>
            </a:fld>
            <a:endParaRPr lang="es-ES"/>
          </a:p>
        </p:txBody>
      </p:sp>
    </p:spTree>
    <p:extLst>
      <p:ext uri="{BB962C8B-B14F-4D97-AF65-F5344CB8AC3E}">
        <p14:creationId xmlns:p14="http://schemas.microsoft.com/office/powerpoint/2010/main" val="2093336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27841" y="364359"/>
            <a:ext cx="7884000" cy="13234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639" tIns="40820" rIns="81639" bIns="40820" numCol="1" anchor="t" anchorCtr="0" compatLnSpc="1">
            <a:prstTxWarp prst="textNoShape">
              <a:avLst/>
            </a:prstTxWarp>
          </a:bodyPr>
          <a:lstStyle/>
          <a:p>
            <a:pPr lvl="0"/>
            <a:r>
              <a:rPr lang="en-GB" altLang="es-CO" smtClean="0"/>
              <a:t>Pulse para editar el formato del texto de títuloHaga clic para modificar el estilo de título del patrón</a:t>
            </a:r>
          </a:p>
        </p:txBody>
      </p:sp>
      <p:sp>
        <p:nvSpPr>
          <p:cNvPr id="1027" name="Rectangle 2"/>
          <p:cNvSpPr>
            <a:spLocks noGrp="1" noChangeArrowheads="1"/>
          </p:cNvSpPr>
          <p:nvPr>
            <p:ph type="body" idx="1"/>
          </p:nvPr>
        </p:nvSpPr>
        <p:spPr bwMode="auto">
          <a:xfrm>
            <a:off x="627840" y="1826112"/>
            <a:ext cx="3883680" cy="43492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639" tIns="40820" rIns="81639" bIns="40820" numCol="1" anchor="t" anchorCtr="0" compatLnSpc="1">
            <a:prstTxWarp prst="textNoShape">
              <a:avLst/>
            </a:prstTxWarp>
          </a:bodyPr>
          <a:lstStyle/>
          <a:p>
            <a:pPr lvl="0"/>
            <a:r>
              <a:rPr lang="en-GB" altLang="es-CO" smtClean="0"/>
              <a:t>Pulse para editar los formatos del texto del esquema</a:t>
            </a:r>
          </a:p>
          <a:p>
            <a:pPr lvl="1"/>
            <a:r>
              <a:rPr lang="en-GB" altLang="es-CO" smtClean="0"/>
              <a:t>Segundo nivel del esquema</a:t>
            </a:r>
          </a:p>
          <a:p>
            <a:pPr lvl="2"/>
            <a:r>
              <a:rPr lang="en-GB" altLang="es-CO" smtClean="0"/>
              <a:t>Tercer nivel del esquema</a:t>
            </a:r>
          </a:p>
          <a:p>
            <a:pPr lvl="3"/>
            <a:r>
              <a:rPr lang="en-GB" altLang="es-CO" smtClean="0"/>
              <a:t>Cuarto nivel del esquema</a:t>
            </a:r>
          </a:p>
          <a:p>
            <a:pPr lvl="4"/>
            <a:r>
              <a:rPr lang="en-GB" altLang="es-CO" smtClean="0"/>
              <a:t>Quinto nivel del esquema</a:t>
            </a:r>
          </a:p>
          <a:p>
            <a:pPr lvl="4"/>
            <a:r>
              <a:rPr lang="en-GB" altLang="es-CO" smtClean="0"/>
              <a:t>Sexto nivel del esquema</a:t>
            </a:r>
          </a:p>
          <a:p>
            <a:pPr lvl="4"/>
            <a:r>
              <a:rPr lang="en-GB" altLang="es-CO" smtClean="0"/>
              <a:t>Séptimo nivel del esquema</a:t>
            </a:r>
          </a:p>
          <a:p>
            <a:pPr lvl="4"/>
            <a:r>
              <a:rPr lang="en-GB" altLang="es-CO" smtClean="0"/>
              <a:t>Octavo nivel del esquema</a:t>
            </a:r>
          </a:p>
          <a:p>
            <a:pPr lvl="0"/>
            <a:r>
              <a:rPr lang="en-GB" altLang="es-CO" smtClean="0"/>
              <a:t>Noveno nivel del esquemaEditar el estilo de texto del patrón</a:t>
            </a:r>
          </a:p>
          <a:p>
            <a:pPr lvl="1"/>
            <a:r>
              <a:rPr lang="en-GB" altLang="es-CO" smtClean="0"/>
              <a:t>Segundo nivel</a:t>
            </a:r>
          </a:p>
          <a:p>
            <a:pPr lvl="2"/>
            <a:r>
              <a:rPr lang="en-GB" altLang="es-CO" smtClean="0"/>
              <a:t>Tercer nivel</a:t>
            </a:r>
          </a:p>
          <a:p>
            <a:pPr lvl="3"/>
            <a:r>
              <a:rPr lang="en-GB" altLang="es-CO" smtClean="0"/>
              <a:t>Cuarto nivel</a:t>
            </a:r>
          </a:p>
          <a:p>
            <a:pPr lvl="4"/>
            <a:r>
              <a:rPr lang="en-GB" altLang="es-CO" smtClean="0"/>
              <a:t>Quinto nivel</a:t>
            </a:r>
          </a:p>
        </p:txBody>
      </p:sp>
      <p:sp>
        <p:nvSpPr>
          <p:cNvPr id="2" name="Rectangle 3"/>
          <p:cNvSpPr>
            <a:spLocks noGrp="1" noChangeArrowheads="1"/>
          </p:cNvSpPr>
          <p:nvPr>
            <p:ph type="dt"/>
          </p:nvPr>
        </p:nvSpPr>
        <p:spPr bwMode="auto">
          <a:xfrm>
            <a:off x="627841" y="6356827"/>
            <a:ext cx="2054880" cy="3629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639" tIns="40820" rIns="81639" bIns="40820" numCol="1" anchor="t" anchorCtr="0" compatLnSpc="1">
            <a:prstTxWarp prst="textNoShape">
              <a:avLst/>
            </a:prstTxWarp>
          </a:bodyPr>
          <a:lstStyle>
            <a:lvl1pPr hangingPunct="1">
              <a:lnSpc>
                <a:spcPct val="100000"/>
              </a:lnSpc>
              <a:buFont typeface="Times New Roman" pitchFamily="16" charset="0"/>
              <a:buNone/>
              <a:tabLst>
                <a:tab pos="656650" algn="l"/>
                <a:tab pos="1313299" algn="l"/>
                <a:tab pos="1969949" algn="l"/>
              </a:tabLst>
              <a:defRPr>
                <a:solidFill>
                  <a:srgbClr val="000000"/>
                </a:solidFill>
                <a:latin typeface="+mn-lt"/>
                <a:ea typeface="+mn-ea"/>
                <a:cs typeface="Arial Unicode MS" charset="0"/>
              </a:defRPr>
            </a:lvl1pPr>
          </a:lstStyle>
          <a:p>
            <a:fld id="{A6FB5D25-DAF7-446A-AB89-C64F3C8C4D96}" type="datetimeFigureOut">
              <a:rPr lang="es-ES" smtClean="0"/>
              <a:t>04/07/2017</a:t>
            </a:fld>
            <a:endParaRPr lang="es-ES"/>
          </a:p>
        </p:txBody>
      </p:sp>
      <p:sp>
        <p:nvSpPr>
          <p:cNvPr id="1029" name="Text Box 4"/>
          <p:cNvSpPr txBox="1">
            <a:spLocks noChangeArrowheads="1"/>
          </p:cNvSpPr>
          <p:nvPr/>
        </p:nvSpPr>
        <p:spPr bwMode="auto">
          <a:xfrm>
            <a:off x="3028320" y="6356827"/>
            <a:ext cx="3085920" cy="3643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s-CO" altLang="es-CO"/>
          </a:p>
        </p:txBody>
      </p:sp>
      <p:sp>
        <p:nvSpPr>
          <p:cNvPr id="3" name="Rectangle 5"/>
          <p:cNvSpPr>
            <a:spLocks noGrp="1" noChangeArrowheads="1"/>
          </p:cNvSpPr>
          <p:nvPr>
            <p:ph type="sldNum"/>
          </p:nvPr>
        </p:nvSpPr>
        <p:spPr bwMode="auto">
          <a:xfrm>
            <a:off x="6456961" y="6356827"/>
            <a:ext cx="2054880" cy="3629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639" tIns="40820" rIns="81639" bIns="40820" numCol="1" anchor="t" anchorCtr="0" compatLnSpc="1">
            <a:prstTxWarp prst="textNoShape">
              <a:avLst/>
            </a:prstTxWarp>
          </a:bodyPr>
          <a:lstStyle>
            <a:lvl1pPr hangingPunct="1">
              <a:lnSpc>
                <a:spcPct val="100000"/>
              </a:lnSpc>
              <a:buFont typeface="Times New Roman" pitchFamily="16" charset="0"/>
              <a:buNone/>
              <a:tabLst>
                <a:tab pos="656650" algn="l"/>
                <a:tab pos="1313299" algn="l"/>
                <a:tab pos="1969949" algn="l"/>
              </a:tabLst>
              <a:defRPr>
                <a:solidFill>
                  <a:srgbClr val="000000"/>
                </a:solidFill>
                <a:latin typeface="+mn-lt"/>
                <a:ea typeface="+mn-ea"/>
                <a:cs typeface="Arial Unicode MS" charset="0"/>
              </a:defRPr>
            </a:lvl1pPr>
          </a:lstStyle>
          <a:p>
            <a:fld id="{BD2CFDA9-5484-4799-B4A5-08BC6491D436}"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07526" rtl="0" eaLnBrk="1" fontAlgn="base" hangingPunct="1">
        <a:lnSpc>
          <a:spcPct val="84000"/>
        </a:lnSpc>
        <a:spcBef>
          <a:spcPct val="0"/>
        </a:spcBef>
        <a:spcAft>
          <a:spcPct val="0"/>
        </a:spcAft>
        <a:buClr>
          <a:srgbClr val="000000"/>
        </a:buClr>
        <a:buSzPct val="100000"/>
        <a:buFont typeface="Times New Roman" pitchFamily="18" charset="0"/>
        <a:defRPr sz="1800">
          <a:solidFill>
            <a:srgbClr val="000000"/>
          </a:solidFill>
          <a:latin typeface="+mj-lt"/>
          <a:ea typeface="Arial Unicode MS" pitchFamily="34" charset="-128"/>
          <a:cs typeface="+mj-cs"/>
        </a:defRPr>
      </a:lvl1pPr>
      <a:lvl2pPr algn="l" defTabSz="407526" rtl="0" eaLnBrk="1" fontAlgn="base" hangingPunct="1">
        <a:lnSpc>
          <a:spcPct val="84000"/>
        </a:lnSpc>
        <a:spcBef>
          <a:spcPct val="0"/>
        </a:spcBef>
        <a:spcAft>
          <a:spcPct val="0"/>
        </a:spcAft>
        <a:buClr>
          <a:srgbClr val="000000"/>
        </a:buClr>
        <a:buSzPct val="100000"/>
        <a:buFont typeface="Times New Roman" pitchFamily="18" charset="0"/>
        <a:defRPr sz="1800">
          <a:solidFill>
            <a:srgbClr val="000000"/>
          </a:solidFill>
          <a:latin typeface="Calibri" charset="0"/>
          <a:ea typeface="Arial Unicode MS" pitchFamily="34" charset="-128"/>
          <a:cs typeface="Arial Unicode MS" charset="0"/>
        </a:defRPr>
      </a:lvl2pPr>
      <a:lvl3pPr algn="l" defTabSz="407526" rtl="0" eaLnBrk="1" fontAlgn="base" hangingPunct="1">
        <a:lnSpc>
          <a:spcPct val="84000"/>
        </a:lnSpc>
        <a:spcBef>
          <a:spcPct val="0"/>
        </a:spcBef>
        <a:spcAft>
          <a:spcPct val="0"/>
        </a:spcAft>
        <a:buClr>
          <a:srgbClr val="000000"/>
        </a:buClr>
        <a:buSzPct val="100000"/>
        <a:buFont typeface="Times New Roman" pitchFamily="18" charset="0"/>
        <a:defRPr sz="1800">
          <a:solidFill>
            <a:srgbClr val="000000"/>
          </a:solidFill>
          <a:latin typeface="Calibri" charset="0"/>
          <a:ea typeface="Arial Unicode MS" pitchFamily="34" charset="-128"/>
          <a:cs typeface="Arial Unicode MS" charset="0"/>
        </a:defRPr>
      </a:lvl3pPr>
      <a:lvl4pPr algn="l" defTabSz="407526" rtl="0" eaLnBrk="1" fontAlgn="base" hangingPunct="1">
        <a:lnSpc>
          <a:spcPct val="84000"/>
        </a:lnSpc>
        <a:spcBef>
          <a:spcPct val="0"/>
        </a:spcBef>
        <a:spcAft>
          <a:spcPct val="0"/>
        </a:spcAft>
        <a:buClr>
          <a:srgbClr val="000000"/>
        </a:buClr>
        <a:buSzPct val="100000"/>
        <a:buFont typeface="Times New Roman" pitchFamily="18" charset="0"/>
        <a:defRPr sz="1800">
          <a:solidFill>
            <a:srgbClr val="000000"/>
          </a:solidFill>
          <a:latin typeface="Calibri" charset="0"/>
          <a:ea typeface="Arial Unicode MS" pitchFamily="34" charset="-128"/>
          <a:cs typeface="Arial Unicode MS" charset="0"/>
        </a:defRPr>
      </a:lvl4pPr>
      <a:lvl5pPr algn="l" defTabSz="407526" rtl="0" eaLnBrk="1" fontAlgn="base" hangingPunct="1">
        <a:lnSpc>
          <a:spcPct val="84000"/>
        </a:lnSpc>
        <a:spcBef>
          <a:spcPct val="0"/>
        </a:spcBef>
        <a:spcAft>
          <a:spcPct val="0"/>
        </a:spcAft>
        <a:buClr>
          <a:srgbClr val="000000"/>
        </a:buClr>
        <a:buSzPct val="100000"/>
        <a:buFont typeface="Times New Roman" pitchFamily="18" charset="0"/>
        <a:defRPr sz="1800">
          <a:solidFill>
            <a:srgbClr val="000000"/>
          </a:solidFill>
          <a:latin typeface="Calibri" charset="0"/>
          <a:ea typeface="Arial Unicode MS" pitchFamily="34" charset="-128"/>
          <a:cs typeface="Arial Unicode MS" charset="0"/>
        </a:defRPr>
      </a:lvl5pPr>
      <a:lvl6pPr marL="2280994" indent="-207363" algn="l" defTabSz="407526" rtl="0" eaLnBrk="1" fontAlgn="base" hangingPunct="1">
        <a:lnSpc>
          <a:spcPct val="84000"/>
        </a:lnSpc>
        <a:spcBef>
          <a:spcPct val="0"/>
        </a:spcBef>
        <a:spcAft>
          <a:spcPct val="0"/>
        </a:spcAft>
        <a:buClr>
          <a:srgbClr val="000000"/>
        </a:buClr>
        <a:buSzPct val="100000"/>
        <a:buFont typeface="Times New Roman" pitchFamily="16" charset="0"/>
        <a:defRPr sz="1800">
          <a:solidFill>
            <a:srgbClr val="000000"/>
          </a:solidFill>
          <a:latin typeface="Calibri" charset="0"/>
          <a:cs typeface="Arial Unicode MS" charset="0"/>
        </a:defRPr>
      </a:lvl6pPr>
      <a:lvl7pPr marL="2695720" indent="-207363" algn="l" defTabSz="407526" rtl="0" eaLnBrk="1" fontAlgn="base" hangingPunct="1">
        <a:lnSpc>
          <a:spcPct val="84000"/>
        </a:lnSpc>
        <a:spcBef>
          <a:spcPct val="0"/>
        </a:spcBef>
        <a:spcAft>
          <a:spcPct val="0"/>
        </a:spcAft>
        <a:buClr>
          <a:srgbClr val="000000"/>
        </a:buClr>
        <a:buSzPct val="100000"/>
        <a:buFont typeface="Times New Roman" pitchFamily="16" charset="0"/>
        <a:defRPr sz="1800">
          <a:solidFill>
            <a:srgbClr val="000000"/>
          </a:solidFill>
          <a:latin typeface="Calibri" charset="0"/>
          <a:cs typeface="Arial Unicode MS" charset="0"/>
        </a:defRPr>
      </a:lvl7pPr>
      <a:lvl8pPr marL="3110446" indent="-207363" algn="l" defTabSz="407526" rtl="0" eaLnBrk="1" fontAlgn="base" hangingPunct="1">
        <a:lnSpc>
          <a:spcPct val="84000"/>
        </a:lnSpc>
        <a:spcBef>
          <a:spcPct val="0"/>
        </a:spcBef>
        <a:spcAft>
          <a:spcPct val="0"/>
        </a:spcAft>
        <a:buClr>
          <a:srgbClr val="000000"/>
        </a:buClr>
        <a:buSzPct val="100000"/>
        <a:buFont typeface="Times New Roman" pitchFamily="16" charset="0"/>
        <a:defRPr sz="1800">
          <a:solidFill>
            <a:srgbClr val="000000"/>
          </a:solidFill>
          <a:latin typeface="Calibri" charset="0"/>
          <a:cs typeface="Arial Unicode MS" charset="0"/>
        </a:defRPr>
      </a:lvl8pPr>
      <a:lvl9pPr marL="3525172" indent="-207363" algn="l" defTabSz="407526" rtl="0" eaLnBrk="1" fontAlgn="base" hangingPunct="1">
        <a:lnSpc>
          <a:spcPct val="84000"/>
        </a:lnSpc>
        <a:spcBef>
          <a:spcPct val="0"/>
        </a:spcBef>
        <a:spcAft>
          <a:spcPct val="0"/>
        </a:spcAft>
        <a:buClr>
          <a:srgbClr val="000000"/>
        </a:buClr>
        <a:buSzPct val="100000"/>
        <a:buFont typeface="Times New Roman" pitchFamily="16" charset="0"/>
        <a:defRPr sz="1800">
          <a:solidFill>
            <a:srgbClr val="000000"/>
          </a:solidFill>
          <a:latin typeface="Calibri" charset="0"/>
          <a:cs typeface="Arial Unicode MS" charset="0"/>
        </a:defRPr>
      </a:lvl9pPr>
    </p:titleStyle>
    <p:bodyStyle>
      <a:lvl1pPr marL="311045" indent="-311045" algn="l" defTabSz="407526" rtl="0" eaLnBrk="1" fontAlgn="base" hangingPunct="1">
        <a:lnSpc>
          <a:spcPct val="84000"/>
        </a:lnSpc>
        <a:spcBef>
          <a:spcPct val="0"/>
        </a:spcBef>
        <a:spcAft>
          <a:spcPts val="1418"/>
        </a:spcAft>
        <a:buClr>
          <a:srgbClr val="000000"/>
        </a:buClr>
        <a:buSzPct val="100000"/>
        <a:buFont typeface="Times New Roman" pitchFamily="18" charset="0"/>
        <a:defRPr sz="2800">
          <a:solidFill>
            <a:srgbClr val="000000"/>
          </a:solidFill>
          <a:latin typeface="+mn-lt"/>
          <a:ea typeface="Arial Unicode MS" pitchFamily="34" charset="-128"/>
          <a:cs typeface="+mn-cs"/>
        </a:defRPr>
      </a:lvl1pPr>
      <a:lvl2pPr marL="673930" indent="-259204" algn="l" defTabSz="407526" rtl="0" eaLnBrk="1" fontAlgn="base" hangingPunct="1">
        <a:lnSpc>
          <a:spcPct val="84000"/>
        </a:lnSpc>
        <a:spcBef>
          <a:spcPct val="0"/>
        </a:spcBef>
        <a:spcAft>
          <a:spcPts val="1134"/>
        </a:spcAft>
        <a:buClr>
          <a:srgbClr val="000000"/>
        </a:buClr>
        <a:buSzPct val="100000"/>
        <a:buFont typeface="Times New Roman" pitchFamily="18" charset="0"/>
        <a:defRPr sz="2000">
          <a:solidFill>
            <a:srgbClr val="000000"/>
          </a:solidFill>
          <a:latin typeface="+mn-lt"/>
          <a:ea typeface="Arial Unicode MS" pitchFamily="34" charset="-128"/>
          <a:cs typeface="+mn-cs"/>
        </a:defRPr>
      </a:lvl2pPr>
      <a:lvl3pPr marL="1036815" indent="-207363" algn="l" defTabSz="407526" rtl="0" eaLnBrk="1" fontAlgn="base" hangingPunct="1">
        <a:lnSpc>
          <a:spcPct val="84000"/>
        </a:lnSpc>
        <a:spcBef>
          <a:spcPct val="0"/>
        </a:spcBef>
        <a:spcAft>
          <a:spcPts val="851"/>
        </a:spcAft>
        <a:buClr>
          <a:srgbClr val="000000"/>
        </a:buClr>
        <a:buSzPct val="100000"/>
        <a:buFont typeface="Times New Roman" pitchFamily="18" charset="0"/>
        <a:defRPr sz="1800">
          <a:solidFill>
            <a:srgbClr val="000000"/>
          </a:solidFill>
          <a:latin typeface="+mn-lt"/>
          <a:ea typeface="Arial Unicode MS" pitchFamily="34" charset="-128"/>
          <a:cs typeface="+mn-cs"/>
        </a:defRPr>
      </a:lvl3pPr>
      <a:lvl4pPr marL="1451541" indent="-207363" algn="l" defTabSz="407526" rtl="0" eaLnBrk="1" fontAlgn="base" hangingPunct="1">
        <a:lnSpc>
          <a:spcPct val="84000"/>
        </a:lnSpc>
        <a:spcBef>
          <a:spcPct val="0"/>
        </a:spcBef>
        <a:spcAft>
          <a:spcPts val="567"/>
        </a:spcAft>
        <a:buClr>
          <a:srgbClr val="000000"/>
        </a:buClr>
        <a:buSzPct val="100000"/>
        <a:buFont typeface="Times New Roman" pitchFamily="18" charset="0"/>
        <a:defRPr sz="1800">
          <a:solidFill>
            <a:srgbClr val="000000"/>
          </a:solidFill>
          <a:latin typeface="+mn-lt"/>
          <a:ea typeface="Arial Unicode MS" pitchFamily="34" charset="-128"/>
          <a:cs typeface="+mn-cs"/>
        </a:defRPr>
      </a:lvl4pPr>
      <a:lvl5pPr marL="1866268" indent="-207363" algn="l" defTabSz="407526" rtl="0" eaLnBrk="1" fontAlgn="base" hangingPunct="1">
        <a:lnSpc>
          <a:spcPct val="84000"/>
        </a:lnSpc>
        <a:spcBef>
          <a:spcPct val="0"/>
        </a:spcBef>
        <a:spcAft>
          <a:spcPts val="284"/>
        </a:spcAft>
        <a:buClr>
          <a:srgbClr val="000000"/>
        </a:buClr>
        <a:buSzPct val="100000"/>
        <a:buFont typeface="Times New Roman" pitchFamily="18" charset="0"/>
        <a:defRPr sz="2000">
          <a:solidFill>
            <a:srgbClr val="000000"/>
          </a:solidFill>
          <a:latin typeface="+mn-lt"/>
          <a:ea typeface="Arial Unicode MS" pitchFamily="34" charset="-128"/>
          <a:cs typeface="+mn-cs"/>
        </a:defRPr>
      </a:lvl5pPr>
      <a:lvl6pPr marL="2280994" indent="-207363" algn="l" defTabSz="407526" rtl="0" eaLnBrk="1" fontAlgn="base" hangingPunct="1">
        <a:lnSpc>
          <a:spcPct val="84000"/>
        </a:lnSpc>
        <a:spcBef>
          <a:spcPct val="0"/>
        </a:spcBef>
        <a:spcAft>
          <a:spcPts val="284"/>
        </a:spcAft>
        <a:buClr>
          <a:srgbClr val="000000"/>
        </a:buClr>
        <a:buSzPct val="100000"/>
        <a:buFont typeface="Times New Roman" pitchFamily="16" charset="0"/>
        <a:defRPr sz="2000">
          <a:solidFill>
            <a:srgbClr val="000000"/>
          </a:solidFill>
          <a:latin typeface="+mn-lt"/>
          <a:cs typeface="+mn-cs"/>
        </a:defRPr>
      </a:lvl6pPr>
      <a:lvl7pPr marL="2695720" indent="-207363" algn="l" defTabSz="407526" rtl="0" eaLnBrk="1" fontAlgn="base" hangingPunct="1">
        <a:lnSpc>
          <a:spcPct val="84000"/>
        </a:lnSpc>
        <a:spcBef>
          <a:spcPct val="0"/>
        </a:spcBef>
        <a:spcAft>
          <a:spcPts val="284"/>
        </a:spcAft>
        <a:buClr>
          <a:srgbClr val="000000"/>
        </a:buClr>
        <a:buSzPct val="100000"/>
        <a:buFont typeface="Times New Roman" pitchFamily="16" charset="0"/>
        <a:defRPr sz="2000">
          <a:solidFill>
            <a:srgbClr val="000000"/>
          </a:solidFill>
          <a:latin typeface="+mn-lt"/>
          <a:cs typeface="+mn-cs"/>
        </a:defRPr>
      </a:lvl7pPr>
      <a:lvl8pPr marL="3110446" indent="-207363" algn="l" defTabSz="407526" rtl="0" eaLnBrk="1" fontAlgn="base" hangingPunct="1">
        <a:lnSpc>
          <a:spcPct val="84000"/>
        </a:lnSpc>
        <a:spcBef>
          <a:spcPct val="0"/>
        </a:spcBef>
        <a:spcAft>
          <a:spcPts val="284"/>
        </a:spcAft>
        <a:buClr>
          <a:srgbClr val="000000"/>
        </a:buClr>
        <a:buSzPct val="100000"/>
        <a:buFont typeface="Times New Roman" pitchFamily="16" charset="0"/>
        <a:defRPr sz="2000">
          <a:solidFill>
            <a:srgbClr val="000000"/>
          </a:solidFill>
          <a:latin typeface="+mn-lt"/>
          <a:cs typeface="+mn-cs"/>
        </a:defRPr>
      </a:lvl8pPr>
      <a:lvl9pPr marL="3525172" indent="-207363" algn="l" defTabSz="407526" rtl="0" eaLnBrk="1" fontAlgn="base" hangingPunct="1">
        <a:lnSpc>
          <a:spcPct val="84000"/>
        </a:lnSpc>
        <a:spcBef>
          <a:spcPct val="0"/>
        </a:spcBef>
        <a:spcAft>
          <a:spcPts val="284"/>
        </a:spcAft>
        <a:buClr>
          <a:srgbClr val="000000"/>
        </a:buClr>
        <a:buSzPct val="100000"/>
        <a:buFont typeface="Times New Roman" pitchFamily="16" charset="0"/>
        <a:defRPr sz="2000">
          <a:solidFill>
            <a:srgbClr val="000000"/>
          </a:solidFill>
          <a:latin typeface="+mn-lt"/>
          <a:cs typeface="+mn-cs"/>
        </a:defRPr>
      </a:lvl9pPr>
    </p:bodyStyle>
    <p:otherStyle>
      <a:defPPr>
        <a:defRPr lang="es-CO"/>
      </a:defPPr>
      <a:lvl1pPr marL="0" algn="l" defTabSz="829452" rtl="0" eaLnBrk="1" latinLnBrk="0" hangingPunct="1">
        <a:defRPr sz="1600" kern="1200">
          <a:solidFill>
            <a:schemeClr val="tx1"/>
          </a:solidFill>
          <a:latin typeface="+mn-lt"/>
          <a:ea typeface="+mn-ea"/>
          <a:cs typeface="+mn-cs"/>
        </a:defRPr>
      </a:lvl1pPr>
      <a:lvl2pPr marL="414726" algn="l" defTabSz="829452" rtl="0" eaLnBrk="1" latinLnBrk="0" hangingPunct="1">
        <a:defRPr sz="1600" kern="1200">
          <a:solidFill>
            <a:schemeClr val="tx1"/>
          </a:solidFill>
          <a:latin typeface="+mn-lt"/>
          <a:ea typeface="+mn-ea"/>
          <a:cs typeface="+mn-cs"/>
        </a:defRPr>
      </a:lvl2pPr>
      <a:lvl3pPr marL="829452" algn="l" defTabSz="829452" rtl="0" eaLnBrk="1" latinLnBrk="0" hangingPunct="1">
        <a:defRPr sz="1600" kern="1200">
          <a:solidFill>
            <a:schemeClr val="tx1"/>
          </a:solidFill>
          <a:latin typeface="+mn-lt"/>
          <a:ea typeface="+mn-ea"/>
          <a:cs typeface="+mn-cs"/>
        </a:defRPr>
      </a:lvl3pPr>
      <a:lvl4pPr marL="1244178" algn="l" defTabSz="829452" rtl="0" eaLnBrk="1" latinLnBrk="0" hangingPunct="1">
        <a:defRPr sz="1600" kern="1200">
          <a:solidFill>
            <a:schemeClr val="tx1"/>
          </a:solidFill>
          <a:latin typeface="+mn-lt"/>
          <a:ea typeface="+mn-ea"/>
          <a:cs typeface="+mn-cs"/>
        </a:defRPr>
      </a:lvl4pPr>
      <a:lvl5pPr marL="1658904" algn="l" defTabSz="829452" rtl="0" eaLnBrk="1" latinLnBrk="0" hangingPunct="1">
        <a:defRPr sz="1600" kern="1200">
          <a:solidFill>
            <a:schemeClr val="tx1"/>
          </a:solidFill>
          <a:latin typeface="+mn-lt"/>
          <a:ea typeface="+mn-ea"/>
          <a:cs typeface="+mn-cs"/>
        </a:defRPr>
      </a:lvl5pPr>
      <a:lvl6pPr marL="2073631" algn="l" defTabSz="829452" rtl="0" eaLnBrk="1" latinLnBrk="0" hangingPunct="1">
        <a:defRPr sz="1600" kern="1200">
          <a:solidFill>
            <a:schemeClr val="tx1"/>
          </a:solidFill>
          <a:latin typeface="+mn-lt"/>
          <a:ea typeface="+mn-ea"/>
          <a:cs typeface="+mn-cs"/>
        </a:defRPr>
      </a:lvl6pPr>
      <a:lvl7pPr marL="2488357" algn="l" defTabSz="829452" rtl="0" eaLnBrk="1" latinLnBrk="0" hangingPunct="1">
        <a:defRPr sz="1600" kern="1200">
          <a:solidFill>
            <a:schemeClr val="tx1"/>
          </a:solidFill>
          <a:latin typeface="+mn-lt"/>
          <a:ea typeface="+mn-ea"/>
          <a:cs typeface="+mn-cs"/>
        </a:defRPr>
      </a:lvl7pPr>
      <a:lvl8pPr marL="2903083" algn="l" defTabSz="829452" rtl="0" eaLnBrk="1" latinLnBrk="0" hangingPunct="1">
        <a:defRPr sz="1600" kern="1200">
          <a:solidFill>
            <a:schemeClr val="tx1"/>
          </a:solidFill>
          <a:latin typeface="+mn-lt"/>
          <a:ea typeface="+mn-ea"/>
          <a:cs typeface="+mn-cs"/>
        </a:defRPr>
      </a:lvl8pPr>
      <a:lvl9pPr marL="3317809" algn="l" defTabSz="829452"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S"/>
          </a:p>
        </p:txBody>
      </p:sp>
      <p:sp>
        <p:nvSpPr>
          <p:cNvPr id="3" name="2 Subtítulo"/>
          <p:cNvSpPr>
            <a:spLocks noGrp="1"/>
          </p:cNvSpPr>
          <p:nvPr>
            <p:ph type="subTitle" idx="1"/>
          </p:nvPr>
        </p:nvSpPr>
        <p:spPr/>
        <p:txBody>
          <a:bodyPr/>
          <a:lstStyle/>
          <a:p>
            <a:endParaRPr lang="es-E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900" y="-344488"/>
            <a:ext cx="10083800" cy="755332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uadroTexto 4"/>
          <p:cNvSpPr txBox="1"/>
          <p:nvPr/>
        </p:nvSpPr>
        <p:spPr>
          <a:xfrm>
            <a:off x="-1911927" y="783771"/>
            <a:ext cx="184731" cy="369332"/>
          </a:xfrm>
          <a:prstGeom prst="rect">
            <a:avLst/>
          </a:prstGeom>
          <a:noFill/>
        </p:spPr>
        <p:txBody>
          <a:bodyPr wrap="none" rtlCol="0">
            <a:spAutoFit/>
          </a:bodyPr>
          <a:lstStyle/>
          <a:p>
            <a:endParaRPr lang="es-ES_tradnl"/>
          </a:p>
        </p:txBody>
      </p:sp>
      <p:sp>
        <p:nvSpPr>
          <p:cNvPr id="4" name="CuadroTexto 3"/>
          <p:cNvSpPr txBox="1"/>
          <p:nvPr/>
        </p:nvSpPr>
        <p:spPr>
          <a:xfrm>
            <a:off x="2339752" y="2677048"/>
            <a:ext cx="5071887" cy="923330"/>
          </a:xfrm>
          <a:prstGeom prst="rect">
            <a:avLst/>
          </a:prstGeom>
          <a:noFill/>
        </p:spPr>
        <p:txBody>
          <a:bodyPr wrap="square" rtlCol="0">
            <a:spAutoFit/>
          </a:bodyPr>
          <a:lstStyle/>
          <a:p>
            <a:r>
              <a:rPr lang="es-CO" b="1" dirty="0">
                <a:solidFill>
                  <a:schemeClr val="bg1"/>
                </a:solidFill>
              </a:rPr>
              <a:t>REUNIÓN DE DISCUSIÓN CON LOS (LAS) DIRECTORES(AS) DE LOS ERON ACERCA DE  LA REFORMA A LOS REGLAMENTOS INTERNOS</a:t>
            </a:r>
            <a:endParaRPr lang="es-ES_tradnl" dirty="0">
              <a:solidFill>
                <a:schemeClr val="bg1"/>
              </a:solidFill>
            </a:endParaRPr>
          </a:p>
        </p:txBody>
      </p:sp>
    </p:spTree>
    <p:extLst>
      <p:ext uri="{BB962C8B-B14F-4D97-AF65-F5344CB8AC3E}">
        <p14:creationId xmlns:p14="http://schemas.microsoft.com/office/powerpoint/2010/main" val="27984372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7841" y="364359"/>
            <a:ext cx="7884000" cy="112313"/>
          </a:xfrm>
        </p:spPr>
        <p:txBody>
          <a:bodyPr/>
          <a:lstStyle/>
          <a:p>
            <a:endParaRPr lang="es-ES_tradnl" dirty="0"/>
          </a:p>
        </p:txBody>
      </p:sp>
      <p:sp>
        <p:nvSpPr>
          <p:cNvPr id="3" name="Marcador de contenido 2"/>
          <p:cNvSpPr>
            <a:spLocks noGrp="1"/>
          </p:cNvSpPr>
          <p:nvPr>
            <p:ph idx="1"/>
          </p:nvPr>
        </p:nvSpPr>
        <p:spPr>
          <a:xfrm>
            <a:off x="251520" y="1124744"/>
            <a:ext cx="8496944" cy="5050625"/>
          </a:xfrm>
        </p:spPr>
        <p:txBody>
          <a:bodyPr/>
          <a:lstStyle/>
          <a:p>
            <a:r>
              <a:rPr lang="es-ES_tradnl" sz="2000" b="1" dirty="0"/>
              <a:t>Persona </a:t>
            </a:r>
            <a:r>
              <a:rPr lang="es-ES_tradnl" sz="2000" b="1" dirty="0" err="1"/>
              <a:t>trans</a:t>
            </a:r>
            <a:r>
              <a:rPr lang="es-ES_tradnl" sz="2000" dirty="0"/>
              <a:t>: cuando la identidad de </a:t>
            </a:r>
            <a:r>
              <a:rPr lang="es-ES_tradnl" sz="2000" dirty="0" err="1"/>
              <a:t>género</a:t>
            </a:r>
            <a:r>
              <a:rPr lang="es-ES_tradnl" sz="2000" dirty="0"/>
              <a:t> de la persona no corresponde con el sexo asignado al nacer. Las personas </a:t>
            </a:r>
            <a:r>
              <a:rPr lang="es-ES_tradnl" sz="2000" dirty="0" err="1"/>
              <a:t>trans</a:t>
            </a:r>
            <a:r>
              <a:rPr lang="es-ES_tradnl" sz="2000" dirty="0"/>
              <a:t> construyen su identidad independientemente de tratamiento </a:t>
            </a:r>
            <a:r>
              <a:rPr lang="es-ES_tradnl" sz="2000" dirty="0" err="1"/>
              <a:t>médico</a:t>
            </a:r>
            <a:r>
              <a:rPr lang="es-ES_tradnl" sz="2000" dirty="0"/>
              <a:t> o intervenciones </a:t>
            </a:r>
            <a:r>
              <a:rPr lang="es-ES_tradnl" sz="2000" dirty="0" err="1"/>
              <a:t>quirúrgicas</a:t>
            </a:r>
            <a:r>
              <a:rPr lang="es-ES_tradnl" sz="2000" dirty="0"/>
              <a:t>. </a:t>
            </a:r>
          </a:p>
          <a:p>
            <a:r>
              <a:rPr lang="es-ES_tradnl" sz="2000" b="1" dirty="0"/>
              <a:t>Mujer lesbiana: </a:t>
            </a:r>
            <a:r>
              <a:rPr lang="es-ES_tradnl" sz="2000" dirty="0"/>
              <a:t>mujeres que se sienten emocional, sexual y </a:t>
            </a:r>
            <a:r>
              <a:rPr lang="es-ES_tradnl" sz="2000" dirty="0" err="1"/>
              <a:t>románticamente</a:t>
            </a:r>
            <a:r>
              <a:rPr lang="es-ES_tradnl" sz="2000" dirty="0"/>
              <a:t> </a:t>
            </a:r>
            <a:r>
              <a:rPr lang="es-ES_tradnl" sz="2000" dirty="0" err="1"/>
              <a:t>atraídas</a:t>
            </a:r>
            <a:r>
              <a:rPr lang="es-ES_tradnl" sz="2000" dirty="0"/>
              <a:t> a otras mujeres. </a:t>
            </a:r>
          </a:p>
          <a:p>
            <a:r>
              <a:rPr lang="es-ES_tradnl" sz="2000" b="1" dirty="0"/>
              <a:t>Persona heterosexual: </a:t>
            </a:r>
            <a:r>
              <a:rPr lang="es-ES_tradnl" sz="2000" dirty="0"/>
              <a:t>mujeres que se sienten emocional, sexual y </a:t>
            </a:r>
            <a:r>
              <a:rPr lang="es-ES_tradnl" sz="2000" dirty="0" err="1" smtClean="0"/>
              <a:t>romanticamente</a:t>
            </a:r>
            <a:r>
              <a:rPr lang="es-ES_tradnl" sz="2000" dirty="0" smtClean="0"/>
              <a:t> </a:t>
            </a:r>
            <a:r>
              <a:rPr lang="es-ES_tradnl" sz="2000" dirty="0" err="1"/>
              <a:t>atraídas</a:t>
            </a:r>
            <a:r>
              <a:rPr lang="es-ES_tradnl" sz="2000" dirty="0"/>
              <a:t> a hombres; u hombres que se sienten emocional, sexual y </a:t>
            </a:r>
            <a:r>
              <a:rPr lang="es-ES_tradnl" sz="2000" dirty="0" err="1"/>
              <a:t>románticamente</a:t>
            </a:r>
            <a:r>
              <a:rPr lang="es-ES_tradnl" sz="2000" dirty="0"/>
              <a:t> </a:t>
            </a:r>
            <a:r>
              <a:rPr lang="es-ES_tradnl" sz="2000" dirty="0" err="1"/>
              <a:t>atraídos</a:t>
            </a:r>
            <a:r>
              <a:rPr lang="es-ES_tradnl" sz="2000" dirty="0"/>
              <a:t> a mujeres. </a:t>
            </a:r>
          </a:p>
          <a:p>
            <a:r>
              <a:rPr lang="es-ES_tradnl" sz="2000" b="1" dirty="0"/>
              <a:t>Hombre gay</a:t>
            </a:r>
            <a:r>
              <a:rPr lang="es-ES_tradnl" sz="2000" dirty="0"/>
              <a:t>: hombres que se sienten emocional, sexual y </a:t>
            </a:r>
            <a:r>
              <a:rPr lang="es-ES_tradnl" sz="2000" dirty="0" err="1"/>
              <a:t>románticamente</a:t>
            </a:r>
            <a:r>
              <a:rPr lang="es-ES_tradnl" sz="2000" dirty="0"/>
              <a:t> </a:t>
            </a:r>
            <a:r>
              <a:rPr lang="es-ES_tradnl" sz="2000" dirty="0" err="1"/>
              <a:t>atraídos</a:t>
            </a:r>
            <a:r>
              <a:rPr lang="es-ES_tradnl" sz="2000" dirty="0"/>
              <a:t> a otros hombres. </a:t>
            </a:r>
          </a:p>
          <a:p>
            <a:r>
              <a:rPr lang="es-ES_tradnl" sz="2000" b="1" dirty="0"/>
              <a:t>Bisexual: </a:t>
            </a:r>
            <a:r>
              <a:rPr lang="es-ES_tradnl" sz="2000" dirty="0"/>
              <a:t>personas que se sienten emocional, sexual y </a:t>
            </a:r>
            <a:r>
              <a:rPr lang="es-ES_tradnl" sz="2000" dirty="0" err="1"/>
              <a:t>románticamente</a:t>
            </a:r>
            <a:r>
              <a:rPr lang="es-ES_tradnl" sz="2000" dirty="0"/>
              <a:t> </a:t>
            </a:r>
            <a:r>
              <a:rPr lang="es-ES_tradnl" sz="2000" dirty="0" err="1"/>
              <a:t>atraídas</a:t>
            </a:r>
            <a:r>
              <a:rPr lang="es-ES_tradnl" sz="2000" dirty="0"/>
              <a:t> a hombres y mujeres </a:t>
            </a:r>
          </a:p>
          <a:p>
            <a:r>
              <a:rPr lang="es-ES_tradnl" sz="2000" b="1" dirty="0"/>
              <a:t>Persona </a:t>
            </a:r>
            <a:r>
              <a:rPr lang="es-ES_tradnl" sz="2000" b="1" dirty="0" err="1"/>
              <a:t>intersex</a:t>
            </a:r>
            <a:r>
              <a:rPr lang="es-ES_tradnl" sz="2000" b="1" dirty="0"/>
              <a:t>: </a:t>
            </a:r>
            <a:r>
              <a:rPr lang="es-ES_tradnl" sz="2000" dirty="0"/>
              <a:t>todas aquellas situaciones en las que la </a:t>
            </a:r>
            <a:r>
              <a:rPr lang="es-ES_tradnl" sz="2000" dirty="0" err="1"/>
              <a:t>anatomía</a:t>
            </a:r>
            <a:r>
              <a:rPr lang="es-ES_tradnl" sz="2000" dirty="0"/>
              <a:t> sexual del individuo no se ajusta </a:t>
            </a:r>
            <a:r>
              <a:rPr lang="es-ES_tradnl" sz="2000" dirty="0" err="1"/>
              <a:t>físicamente</a:t>
            </a:r>
            <a:r>
              <a:rPr lang="es-ES_tradnl" sz="2000" dirty="0"/>
              <a:t> a los </a:t>
            </a:r>
            <a:r>
              <a:rPr lang="es-ES_tradnl" sz="2000" dirty="0" err="1"/>
              <a:t>estándares</a:t>
            </a:r>
            <a:r>
              <a:rPr lang="es-ES_tradnl" sz="2000" dirty="0"/>
              <a:t> culturalmente definidos para el cuerpo femenino o masculino.” </a:t>
            </a:r>
          </a:p>
          <a:p>
            <a:endParaRPr lang="es-ES_tradnl" dirty="0"/>
          </a:p>
          <a:p>
            <a:endParaRPr lang="es-ES_tradnl" dirty="0"/>
          </a:p>
          <a:p>
            <a:endParaRPr lang="es-ES_tradnl" dirty="0"/>
          </a:p>
        </p:txBody>
      </p:sp>
    </p:spTree>
    <p:extLst>
      <p:ext uri="{BB962C8B-B14F-4D97-AF65-F5344CB8AC3E}">
        <p14:creationId xmlns:p14="http://schemas.microsoft.com/office/powerpoint/2010/main" val="1900564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17205" y="1111685"/>
            <a:ext cx="7886700" cy="994172"/>
          </a:xfrm>
        </p:spPr>
        <p:txBody>
          <a:bodyPr/>
          <a:lstStyle/>
          <a:p>
            <a:pPr algn="ctr"/>
            <a:r>
              <a:rPr lang="es-CO" b="1" dirty="0" smtClean="0"/>
              <a:t>Mujeres trans</a:t>
            </a:r>
            <a:endParaRPr lang="en-US" b="1" dirty="0"/>
          </a:p>
        </p:txBody>
      </p:sp>
      <p:pic>
        <p:nvPicPr>
          <p:cNvPr id="4098" name="Picture 2" descr="http://tomandlorenzo.com/wp-content/uploads/2014/08/Laverne-Cox-Orange-Is-The-New-Black-Discussion-Panel-Tom-Lorenzo-Site-TL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5585" y="2030640"/>
            <a:ext cx="1513763" cy="227064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glamour.com/images/inspired/2014/08/01-geena-rocero-w35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1885" y="2034660"/>
            <a:ext cx="1752196" cy="2190245"/>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2215585" y="4410810"/>
            <a:ext cx="1393799" cy="461665"/>
          </a:xfrm>
          <a:prstGeom prst="rect">
            <a:avLst/>
          </a:prstGeom>
          <a:noFill/>
        </p:spPr>
        <p:txBody>
          <a:bodyPr wrap="square" rtlCol="0">
            <a:spAutoFit/>
          </a:bodyPr>
          <a:lstStyle/>
          <a:p>
            <a:pPr algn="ctr"/>
            <a:r>
              <a:rPr lang="es-CO" sz="1350" dirty="0" err="1"/>
              <a:t>Laverne</a:t>
            </a:r>
            <a:r>
              <a:rPr lang="es-CO" sz="1350" dirty="0"/>
              <a:t> Cox</a:t>
            </a:r>
          </a:p>
          <a:p>
            <a:pPr algn="ctr"/>
            <a:r>
              <a:rPr lang="es-CO" sz="1050" dirty="0"/>
              <a:t>Actriz Estadounidense </a:t>
            </a:r>
            <a:endParaRPr lang="en-US" sz="1050" dirty="0"/>
          </a:p>
        </p:txBody>
      </p:sp>
      <p:sp>
        <p:nvSpPr>
          <p:cNvPr id="5" name="Rectángulo 4"/>
          <p:cNvSpPr/>
          <p:nvPr/>
        </p:nvSpPr>
        <p:spPr>
          <a:xfrm>
            <a:off x="4042551" y="4331220"/>
            <a:ext cx="1941557" cy="461665"/>
          </a:xfrm>
          <a:prstGeom prst="rect">
            <a:avLst/>
          </a:prstGeom>
        </p:spPr>
        <p:txBody>
          <a:bodyPr wrap="none">
            <a:spAutoFit/>
          </a:bodyPr>
          <a:lstStyle/>
          <a:p>
            <a:r>
              <a:rPr lang="es-CO" sz="1350" dirty="0" err="1"/>
              <a:t>Geena</a:t>
            </a:r>
            <a:r>
              <a:rPr lang="es-CO" sz="1350" dirty="0"/>
              <a:t> Rocero </a:t>
            </a:r>
          </a:p>
          <a:p>
            <a:r>
              <a:rPr lang="es-CO" sz="1050" dirty="0"/>
              <a:t>Modelo y activista trans Filipina </a:t>
            </a:r>
            <a:endParaRPr lang="en-US" sz="1050" dirty="0"/>
          </a:p>
        </p:txBody>
      </p:sp>
      <p:sp>
        <p:nvSpPr>
          <p:cNvPr id="6" name="CuadroTexto 5"/>
          <p:cNvSpPr txBox="1"/>
          <p:nvPr/>
        </p:nvSpPr>
        <p:spPr>
          <a:xfrm>
            <a:off x="5906938" y="4249226"/>
            <a:ext cx="2911415" cy="461665"/>
          </a:xfrm>
          <a:prstGeom prst="rect">
            <a:avLst/>
          </a:prstGeom>
          <a:noFill/>
        </p:spPr>
        <p:txBody>
          <a:bodyPr wrap="square" rtlCol="0">
            <a:spAutoFit/>
          </a:bodyPr>
          <a:lstStyle/>
          <a:p>
            <a:pPr algn="ctr"/>
            <a:r>
              <a:rPr lang="es-CO" sz="1350" dirty="0" smtClean="0"/>
              <a:t>Matilda González Gil </a:t>
            </a:r>
            <a:endParaRPr lang="es-CO" sz="1350" dirty="0"/>
          </a:p>
          <a:p>
            <a:pPr algn="ctr"/>
            <a:r>
              <a:rPr lang="es-CO" sz="1050" dirty="0" smtClean="0"/>
              <a:t>Abogada y  activista </a:t>
            </a:r>
            <a:r>
              <a:rPr lang="es-CO" sz="1050" dirty="0"/>
              <a:t>Trans Colombiana</a:t>
            </a:r>
            <a:endParaRPr lang="en-US" sz="1050" dirty="0"/>
          </a:p>
        </p:txBody>
      </p:sp>
      <p:sp>
        <p:nvSpPr>
          <p:cNvPr id="7" name="CuadroTexto 6"/>
          <p:cNvSpPr txBox="1"/>
          <p:nvPr/>
        </p:nvSpPr>
        <p:spPr>
          <a:xfrm>
            <a:off x="355885" y="5068444"/>
            <a:ext cx="4043633" cy="715581"/>
          </a:xfrm>
          <a:prstGeom prst="rect">
            <a:avLst/>
          </a:prstGeom>
          <a:noFill/>
        </p:spPr>
        <p:txBody>
          <a:bodyPr wrap="square" rtlCol="0">
            <a:spAutoFit/>
          </a:bodyPr>
          <a:lstStyle/>
          <a:p>
            <a:pPr algn="just"/>
            <a:r>
              <a:rPr lang="es-CO" sz="1350" dirty="0"/>
              <a:t>A las mujeres trans, al nacer por su genitalidad, se les asigna el sexo masculino pero nunca se sienten conformes ni satisfechas con su cuerpo. </a:t>
            </a:r>
            <a:endParaRPr lang="en-US" sz="1350" dirty="0"/>
          </a:p>
        </p:txBody>
      </p:sp>
      <p:pic>
        <p:nvPicPr>
          <p:cNvPr id="4104" name="Picture 8" descr="http://www.aceshowbiz.com/images/wennpic/andrej-pejic-newnownext-awards-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3235" y="1994462"/>
            <a:ext cx="1859345" cy="2103332"/>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p:cNvSpPr txBox="1"/>
          <p:nvPr/>
        </p:nvSpPr>
        <p:spPr>
          <a:xfrm>
            <a:off x="417205" y="4363828"/>
            <a:ext cx="1393799" cy="461665"/>
          </a:xfrm>
          <a:prstGeom prst="rect">
            <a:avLst/>
          </a:prstGeom>
          <a:noFill/>
        </p:spPr>
        <p:txBody>
          <a:bodyPr wrap="square" rtlCol="0">
            <a:spAutoFit/>
          </a:bodyPr>
          <a:lstStyle/>
          <a:p>
            <a:pPr algn="ctr"/>
            <a:r>
              <a:rPr lang="es-CO" sz="1350" dirty="0" err="1"/>
              <a:t>Andreja</a:t>
            </a:r>
            <a:r>
              <a:rPr lang="es-CO" sz="1350" dirty="0"/>
              <a:t> </a:t>
            </a:r>
            <a:r>
              <a:rPr lang="es-CO" sz="1350" dirty="0" err="1"/>
              <a:t>Pejic</a:t>
            </a:r>
            <a:endParaRPr lang="es-CO" sz="1350" dirty="0"/>
          </a:p>
          <a:p>
            <a:pPr algn="ctr"/>
            <a:r>
              <a:rPr lang="es-CO" sz="1050" dirty="0"/>
              <a:t>Modelo Australiana</a:t>
            </a:r>
            <a:endParaRPr lang="en-US" sz="1050" dirty="0"/>
          </a:p>
        </p:txBody>
      </p:sp>
      <p:pic>
        <p:nvPicPr>
          <p:cNvPr id="3" name="Image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84108" y="1831797"/>
            <a:ext cx="2502802" cy="2499423"/>
          </a:xfrm>
          <a:prstGeom prst="rect">
            <a:avLst/>
          </a:prstGeom>
        </p:spPr>
      </p:pic>
    </p:spTree>
    <p:extLst>
      <p:ext uri="{BB962C8B-B14F-4D97-AF65-F5344CB8AC3E}">
        <p14:creationId xmlns:p14="http://schemas.microsoft.com/office/powerpoint/2010/main" val="19133246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494134"/>
            <a:ext cx="7886700" cy="994172"/>
          </a:xfrm>
        </p:spPr>
        <p:txBody>
          <a:bodyPr/>
          <a:lstStyle/>
          <a:p>
            <a:r>
              <a:rPr lang="es-CO" sz="2800" b="1" dirty="0" smtClean="0">
                <a:solidFill>
                  <a:schemeClr val="bg1"/>
                </a:solidFill>
              </a:rPr>
              <a:t>Hombres trans: </a:t>
            </a:r>
            <a:r>
              <a:rPr lang="es-CO" sz="2800" dirty="0" smtClean="0">
                <a:solidFill>
                  <a:schemeClr val="bg1"/>
                </a:solidFill>
              </a:rPr>
              <a:t>El caso de </a:t>
            </a:r>
            <a:r>
              <a:rPr lang="es-CO" sz="2800" dirty="0" err="1" smtClean="0">
                <a:solidFill>
                  <a:schemeClr val="bg1"/>
                </a:solidFill>
              </a:rPr>
              <a:t>Aydian</a:t>
            </a:r>
            <a:r>
              <a:rPr lang="es-CO" sz="2800" dirty="0" smtClean="0">
                <a:solidFill>
                  <a:schemeClr val="bg1"/>
                </a:solidFill>
              </a:rPr>
              <a:t> </a:t>
            </a:r>
            <a:r>
              <a:rPr lang="es-CO" sz="2800" dirty="0" err="1" smtClean="0">
                <a:solidFill>
                  <a:schemeClr val="bg1"/>
                </a:solidFill>
              </a:rPr>
              <a:t>Dowling</a:t>
            </a:r>
            <a:r>
              <a:rPr lang="es-CO" sz="2800" dirty="0" smtClean="0">
                <a:solidFill>
                  <a:schemeClr val="bg1"/>
                </a:solidFill>
              </a:rPr>
              <a:t> </a:t>
            </a:r>
            <a:endParaRPr lang="en-US" sz="2800" b="1" dirty="0">
              <a:solidFill>
                <a:schemeClr val="bg1"/>
              </a:solidFill>
            </a:endParaRPr>
          </a:p>
        </p:txBody>
      </p:sp>
      <p:pic>
        <p:nvPicPr>
          <p:cNvPr id="6148" name="Picture 4" descr="http://i.ytimg.com/vi/TA4hq3-5l4Y/hq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0418" y="2301522"/>
            <a:ext cx="2592236" cy="194417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2.bp.blogspot.com/-Sze0nQxvoDk/VTsbgSVGnGI/AAAAAAAAAV8/PTLZy4K1kRk/s1600/Aydian-Dowling-154250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393" y="2170621"/>
            <a:ext cx="1454765" cy="2232242"/>
          </a:xfrm>
          <a:prstGeom prst="rect">
            <a:avLst/>
          </a:prstGeom>
          <a:noFill/>
          <a:extLst>
            <a:ext uri="{909E8E84-426E-40DD-AFC4-6F175D3DCCD1}">
              <a14:hiddenFill xmlns:a14="http://schemas.microsoft.com/office/drawing/2010/main">
                <a:solidFill>
                  <a:srgbClr val="FFFFFF"/>
                </a:solidFill>
              </a14:hiddenFill>
            </a:ext>
          </a:extLst>
        </p:spPr>
      </p:pic>
      <p:sp>
        <p:nvSpPr>
          <p:cNvPr id="8" name="Flecha derecha 7"/>
          <p:cNvSpPr/>
          <p:nvPr/>
        </p:nvSpPr>
        <p:spPr>
          <a:xfrm>
            <a:off x="1597146" y="3074702"/>
            <a:ext cx="582284" cy="397817"/>
          </a:xfrm>
          <a:prstGeom prst="rightArrow">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Imagen 4"/>
          <p:cNvPicPr>
            <a:picLocks noChangeAspect="1"/>
          </p:cNvPicPr>
          <p:nvPr/>
        </p:nvPicPr>
        <p:blipFill>
          <a:blip r:embed="rId4"/>
          <a:stretch>
            <a:fillRect/>
          </a:stretch>
        </p:blipFill>
        <p:spPr>
          <a:xfrm>
            <a:off x="5648908" y="2403534"/>
            <a:ext cx="3406436" cy="1640348"/>
          </a:xfrm>
          <a:prstGeom prst="rect">
            <a:avLst/>
          </a:prstGeom>
        </p:spPr>
      </p:pic>
      <p:sp>
        <p:nvSpPr>
          <p:cNvPr id="10" name="Flecha derecha 9"/>
          <p:cNvSpPr/>
          <p:nvPr/>
        </p:nvSpPr>
        <p:spPr>
          <a:xfrm>
            <a:off x="4954639" y="3074702"/>
            <a:ext cx="582284" cy="397817"/>
          </a:xfrm>
          <a:prstGeom prst="rightArrow">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0281285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7841" y="364359"/>
            <a:ext cx="7884000" cy="688377"/>
          </a:xfrm>
        </p:spPr>
        <p:txBody>
          <a:bodyPr/>
          <a:lstStyle/>
          <a:p>
            <a:pPr algn="ctr"/>
            <a:r>
              <a:rPr lang="es-ES_tradnl" sz="2800" b="1" dirty="0" smtClean="0">
                <a:solidFill>
                  <a:schemeClr val="bg1"/>
                </a:solidFill>
              </a:rPr>
              <a:t>Preguntas frecuentes </a:t>
            </a:r>
            <a:endParaRPr lang="es-ES_tradnl" sz="2800" b="1" dirty="0">
              <a:solidFill>
                <a:schemeClr val="bg1"/>
              </a:solidFill>
            </a:endParaRPr>
          </a:p>
        </p:txBody>
      </p:sp>
      <p:sp>
        <p:nvSpPr>
          <p:cNvPr id="3" name="Marcador de contenido 2"/>
          <p:cNvSpPr>
            <a:spLocks noGrp="1"/>
          </p:cNvSpPr>
          <p:nvPr>
            <p:ph idx="1"/>
          </p:nvPr>
        </p:nvSpPr>
        <p:spPr>
          <a:xfrm>
            <a:off x="395536" y="1340768"/>
            <a:ext cx="7920880" cy="4834601"/>
          </a:xfrm>
        </p:spPr>
        <p:txBody>
          <a:bodyPr/>
          <a:lstStyle/>
          <a:p>
            <a:r>
              <a:rPr lang="es-CO" sz="2400" dirty="0"/>
              <a:t>¿A todos los hombres transgénero les gustan las mujeres? </a:t>
            </a:r>
            <a:r>
              <a:rPr lang="es-CO" sz="2400" dirty="0" smtClean="0"/>
              <a:t>No.</a:t>
            </a:r>
          </a:p>
          <a:p>
            <a:endParaRPr lang="es-CO" sz="2400" dirty="0"/>
          </a:p>
          <a:p>
            <a:r>
              <a:rPr lang="es-CO" sz="2400" dirty="0"/>
              <a:t>¿A todas las mujeres transgénero les gustan los hombres? No</a:t>
            </a:r>
            <a:r>
              <a:rPr lang="es-CO" sz="2400" dirty="0" smtClean="0"/>
              <a:t>.</a:t>
            </a:r>
          </a:p>
          <a:p>
            <a:r>
              <a:rPr lang="es-CO" sz="2400" dirty="0" smtClean="0"/>
              <a:t> </a:t>
            </a:r>
            <a:endParaRPr lang="es-CO" sz="2400" dirty="0"/>
          </a:p>
          <a:p>
            <a:r>
              <a:rPr lang="es-CO" sz="2400" dirty="0"/>
              <a:t>¿Todas las lesbianas masculinas son hombres transgénero? No</a:t>
            </a:r>
            <a:r>
              <a:rPr lang="es-CO" sz="2400" dirty="0" smtClean="0"/>
              <a:t>.</a:t>
            </a:r>
          </a:p>
          <a:p>
            <a:endParaRPr lang="es-CO" sz="2400" dirty="0"/>
          </a:p>
          <a:p>
            <a:r>
              <a:rPr lang="es-CO" sz="2400" dirty="0"/>
              <a:t>¿Todos los hombres femeninos son gays? No</a:t>
            </a:r>
            <a:r>
              <a:rPr lang="es-CO" sz="2400" dirty="0" smtClean="0"/>
              <a:t>.</a:t>
            </a:r>
          </a:p>
          <a:p>
            <a:endParaRPr lang="es-CO" sz="2400" dirty="0"/>
          </a:p>
          <a:p>
            <a:r>
              <a:rPr lang="es-CO" sz="2400" dirty="0"/>
              <a:t>¿Todos los hombres femeninos son mujeres transgénero? No. </a:t>
            </a:r>
            <a:endParaRPr lang="en-US" sz="2400" dirty="0"/>
          </a:p>
          <a:p>
            <a:endParaRPr lang="es-ES_tradnl" dirty="0"/>
          </a:p>
        </p:txBody>
      </p:sp>
    </p:spTree>
    <p:extLst>
      <p:ext uri="{BB962C8B-B14F-4D97-AF65-F5344CB8AC3E}">
        <p14:creationId xmlns:p14="http://schemas.microsoft.com/office/powerpoint/2010/main" val="421470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7841" y="364359"/>
            <a:ext cx="7884000" cy="544361"/>
          </a:xfrm>
        </p:spPr>
        <p:txBody>
          <a:bodyPr/>
          <a:lstStyle/>
          <a:p>
            <a:pPr algn="ctr"/>
            <a:r>
              <a:rPr lang="es-ES_tradnl" sz="2400" b="1" dirty="0" smtClean="0">
                <a:solidFill>
                  <a:schemeClr val="bg1"/>
                </a:solidFill>
              </a:rPr>
              <a:t>Adecuación de reglamentos a lo consagrado en el Reglamento General </a:t>
            </a:r>
            <a:endParaRPr lang="es-ES_tradnl" sz="2400" b="1" dirty="0">
              <a:solidFill>
                <a:schemeClr val="bg1"/>
              </a:solidFill>
            </a:endParaRPr>
          </a:p>
        </p:txBody>
      </p:sp>
      <p:sp>
        <p:nvSpPr>
          <p:cNvPr id="3" name="Marcador de contenido 2"/>
          <p:cNvSpPr>
            <a:spLocks noGrp="1"/>
          </p:cNvSpPr>
          <p:nvPr>
            <p:ph idx="1"/>
          </p:nvPr>
        </p:nvSpPr>
        <p:spPr>
          <a:xfrm>
            <a:off x="467545" y="1052736"/>
            <a:ext cx="8044296" cy="5122633"/>
          </a:xfrm>
        </p:spPr>
        <p:txBody>
          <a:bodyPr/>
          <a:lstStyle/>
          <a:p>
            <a:endParaRPr lang="es-ES_tradnl" sz="2000" b="1" dirty="0" smtClean="0"/>
          </a:p>
          <a:p>
            <a:r>
              <a:rPr lang="es-ES_tradnl" sz="2000" b="1" dirty="0" smtClean="0"/>
              <a:t>Celdas </a:t>
            </a:r>
            <a:r>
              <a:rPr lang="es-ES_tradnl" sz="2000" b="1" dirty="0"/>
              <a:t>y dormitorios (art. 35): </a:t>
            </a:r>
            <a:r>
              <a:rPr lang="es-ES_tradnl" sz="2000" dirty="0"/>
              <a:t>No es tan claro en temas LGBT. Sugerimos que se establezca de forma más clara que no esta </a:t>
            </a:r>
            <a:r>
              <a:rPr lang="es-ES_tradnl" sz="2000" dirty="0" err="1"/>
              <a:t>prohibidan</a:t>
            </a:r>
            <a:r>
              <a:rPr lang="es-ES_tradnl" sz="2000" dirty="0"/>
              <a:t> las parejas del mismo sexo. </a:t>
            </a:r>
            <a:endParaRPr lang="es-ES_tradnl" sz="2000" dirty="0" smtClean="0"/>
          </a:p>
          <a:p>
            <a:r>
              <a:rPr lang="es-ES_tradnl" sz="2000" b="1" dirty="0"/>
              <a:t>Criterios de clasificación (art. 36): </a:t>
            </a:r>
            <a:r>
              <a:rPr lang="es-ES_tradnl" sz="2000" dirty="0"/>
              <a:t>Falta desarrollo del parágrafo 5º, el cual indica "El Director de cada Establecimiento de reclusión determinará en el reglamento de régimen interno, con base en la estructura, categorización, criterios de clasificación y enfoque diferencial, la distribución de las áreas destinadas para la habitabilidad de las personas privadas de la libertad</a:t>
            </a:r>
            <a:r>
              <a:rPr lang="es-ES_tradnl" sz="2000" dirty="0" smtClean="0"/>
              <a:t>".</a:t>
            </a:r>
          </a:p>
          <a:p>
            <a:r>
              <a:rPr lang="es-ES_tradnl" sz="2000" dirty="0" smtClean="0"/>
              <a:t>Falta </a:t>
            </a:r>
            <a:r>
              <a:rPr lang="es-ES_tradnl" sz="2000" dirty="0"/>
              <a:t>que los directores definan los criterios según estructura, categorización, criterios de clasificación y enfoque diferencial</a:t>
            </a:r>
            <a:r>
              <a:rPr lang="es-ES_tradnl" sz="2000" dirty="0" smtClean="0"/>
              <a:t>.</a:t>
            </a:r>
          </a:p>
          <a:p>
            <a:r>
              <a:rPr lang="es-ES_tradnl" sz="2000" b="1" dirty="0"/>
              <a:t>Elementos de uso permitido (Art. 45): </a:t>
            </a:r>
            <a:r>
              <a:rPr lang="es-ES_tradnl" sz="2000" dirty="0"/>
              <a:t>Revisar y adoptar a las necesidades de la población </a:t>
            </a:r>
            <a:r>
              <a:rPr lang="es-ES_tradnl" sz="2000" dirty="0" err="1"/>
              <a:t>trans</a:t>
            </a:r>
            <a:r>
              <a:rPr lang="es-ES_tradnl" sz="2000" dirty="0" smtClean="0"/>
              <a:t>. Debe establecerse que se concertará con </a:t>
            </a:r>
            <a:r>
              <a:rPr lang="es-ES_tradnl" sz="2000" dirty="0"/>
              <a:t>las internas de la lista </a:t>
            </a:r>
            <a:r>
              <a:rPr lang="es-ES_tradnl" sz="2000" dirty="0" smtClean="0"/>
              <a:t>específica. </a:t>
            </a:r>
          </a:p>
          <a:p>
            <a:endParaRPr lang="es-ES_tradnl" sz="2000" dirty="0" smtClean="0"/>
          </a:p>
          <a:p>
            <a:endParaRPr lang="es-ES_tradnl" dirty="0"/>
          </a:p>
          <a:p>
            <a:endParaRPr lang="es-ES_tradnl" dirty="0"/>
          </a:p>
        </p:txBody>
      </p:sp>
    </p:spTree>
    <p:extLst>
      <p:ext uri="{BB962C8B-B14F-4D97-AF65-F5344CB8AC3E}">
        <p14:creationId xmlns:p14="http://schemas.microsoft.com/office/powerpoint/2010/main" val="169506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7841" y="364359"/>
            <a:ext cx="7884000" cy="400345"/>
          </a:xfrm>
        </p:spPr>
        <p:txBody>
          <a:bodyPr/>
          <a:lstStyle/>
          <a:p>
            <a:endParaRPr lang="es-ES_tradnl"/>
          </a:p>
        </p:txBody>
      </p:sp>
      <p:sp>
        <p:nvSpPr>
          <p:cNvPr id="3" name="Marcador de contenido 2"/>
          <p:cNvSpPr>
            <a:spLocks noGrp="1"/>
          </p:cNvSpPr>
          <p:nvPr>
            <p:ph idx="1"/>
          </p:nvPr>
        </p:nvSpPr>
        <p:spPr>
          <a:xfrm>
            <a:off x="323528" y="1124744"/>
            <a:ext cx="8496944" cy="5050625"/>
          </a:xfrm>
        </p:spPr>
        <p:txBody>
          <a:bodyPr/>
          <a:lstStyle/>
          <a:p>
            <a:r>
              <a:rPr lang="es-ES_tradnl" sz="2400" b="1" dirty="0" smtClean="0"/>
              <a:t>Visita </a:t>
            </a:r>
            <a:r>
              <a:rPr lang="es-ES_tradnl" sz="2400" b="1" dirty="0"/>
              <a:t>(art.68): </a:t>
            </a:r>
            <a:r>
              <a:rPr lang="es-ES_tradnl" sz="2400" dirty="0"/>
              <a:t>Aclarar: Los días sábados se recibirán las visitas del género masculino y los domingos las del género femenino. ¿Sexo o género?.</a:t>
            </a:r>
          </a:p>
          <a:p>
            <a:r>
              <a:rPr lang="es-ES_tradnl" sz="2400" dirty="0"/>
              <a:t>Revisar qué significa cuando hace referencia a personas del género masculino. Eso quiere decir que pueden entrar hombres </a:t>
            </a:r>
            <a:r>
              <a:rPr lang="es-ES_tradnl" sz="2400" dirty="0" err="1"/>
              <a:t>trans</a:t>
            </a:r>
            <a:r>
              <a:rPr lang="es-ES_tradnl" sz="2400" dirty="0"/>
              <a:t>? O se refiere al sexo? </a:t>
            </a:r>
          </a:p>
          <a:p>
            <a:r>
              <a:rPr lang="es-ES_tradnl" sz="2400" b="1" dirty="0" smtClean="0"/>
              <a:t>Visita Intima </a:t>
            </a:r>
            <a:r>
              <a:rPr lang="es-ES_tradnl" sz="2400" b="1" dirty="0"/>
              <a:t>(Art. 65): </a:t>
            </a:r>
            <a:r>
              <a:rPr lang="es-ES_tradnl" sz="2400" dirty="0"/>
              <a:t>Falta desarrollo. En casos excepcionales, cuando no existan los correspondientes espacios adecuados, éstas se podrán realizar en las celdas o dormitorios</a:t>
            </a:r>
            <a:r>
              <a:rPr lang="es-ES_tradnl" sz="2400" dirty="0" smtClean="0"/>
              <a:t>.</a:t>
            </a:r>
          </a:p>
          <a:p>
            <a:r>
              <a:rPr lang="es-ES_tradnl" sz="2400" dirty="0"/>
              <a:t>Para la visita íntima entre internas de la misma Reclusión se </a:t>
            </a:r>
            <a:r>
              <a:rPr lang="es-ES_tradnl" sz="2400" dirty="0" smtClean="0"/>
              <a:t>destinó </a:t>
            </a:r>
            <a:r>
              <a:rPr lang="es-ES_tradnl" sz="2400" dirty="0"/>
              <a:t>el último viernes de cada mes (se debe advertir que no es incompatible con las visitas de los fines de semana</a:t>
            </a:r>
            <a:r>
              <a:rPr lang="es-ES_tradnl" sz="2400" dirty="0" smtClean="0"/>
              <a:t>).</a:t>
            </a:r>
            <a:endParaRPr lang="es-ES_tradnl" sz="2400" b="1" dirty="0" smtClean="0"/>
          </a:p>
          <a:p>
            <a:endParaRPr lang="es-ES_tradnl" sz="2400" dirty="0"/>
          </a:p>
          <a:p>
            <a:endParaRPr lang="es-ES_tradnl" sz="2400" dirty="0" smtClean="0"/>
          </a:p>
          <a:p>
            <a:endParaRPr lang="es-ES_tradnl" sz="2400" dirty="0" smtClean="0"/>
          </a:p>
          <a:p>
            <a:endParaRPr lang="es-ES_tradnl" sz="2400" dirty="0" smtClean="0"/>
          </a:p>
          <a:p>
            <a:endParaRPr lang="es-ES_tradnl" sz="2400" dirty="0"/>
          </a:p>
          <a:p>
            <a:endParaRPr lang="es-ES_tradnl" sz="2400" dirty="0"/>
          </a:p>
        </p:txBody>
      </p:sp>
    </p:spTree>
    <p:extLst>
      <p:ext uri="{BB962C8B-B14F-4D97-AF65-F5344CB8AC3E}">
        <p14:creationId xmlns:p14="http://schemas.microsoft.com/office/powerpoint/2010/main" val="1862293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7841" y="364359"/>
            <a:ext cx="7884000" cy="400345"/>
          </a:xfrm>
        </p:spPr>
        <p:txBody>
          <a:bodyPr/>
          <a:lstStyle/>
          <a:p>
            <a:endParaRPr lang="es-ES_tradnl"/>
          </a:p>
        </p:txBody>
      </p:sp>
      <p:sp>
        <p:nvSpPr>
          <p:cNvPr id="3" name="Marcador de contenido 2"/>
          <p:cNvSpPr>
            <a:spLocks noGrp="1"/>
          </p:cNvSpPr>
          <p:nvPr>
            <p:ph idx="1"/>
          </p:nvPr>
        </p:nvSpPr>
        <p:spPr>
          <a:xfrm>
            <a:off x="395536" y="1196752"/>
            <a:ext cx="8280920" cy="4978617"/>
          </a:xfrm>
        </p:spPr>
        <p:txBody>
          <a:bodyPr/>
          <a:lstStyle/>
          <a:p>
            <a:r>
              <a:rPr lang="es-ES_tradnl" sz="2400" b="1" dirty="0" smtClean="0"/>
              <a:t>Sin </a:t>
            </a:r>
            <a:r>
              <a:rPr lang="es-ES_tradnl" sz="2400" b="1" dirty="0"/>
              <a:t>espacio para la visita íntima (Art. 65): </a:t>
            </a:r>
            <a:r>
              <a:rPr lang="es-ES_tradnl" sz="2400" dirty="0"/>
              <a:t>No se especifica cómo va a funcionar. Debe decir algo para que se evite que las personas paguen por la visita íntima. </a:t>
            </a:r>
            <a:endParaRPr lang="es-ES_tradnl" sz="2400" b="1" dirty="0" smtClean="0"/>
          </a:p>
          <a:p>
            <a:r>
              <a:rPr lang="es-ES_tradnl" sz="2400" b="1" dirty="0" smtClean="0"/>
              <a:t>Vestuario </a:t>
            </a:r>
            <a:r>
              <a:rPr lang="es-ES_tradnl" sz="2400" b="1" dirty="0"/>
              <a:t>(art.90): </a:t>
            </a:r>
            <a:r>
              <a:rPr lang="es-ES_tradnl" sz="2400" dirty="0"/>
              <a:t>Debe desarrollarse este artículo. </a:t>
            </a:r>
            <a:endParaRPr lang="es-ES_tradnl" sz="2400" b="1" dirty="0" smtClean="0"/>
          </a:p>
          <a:p>
            <a:r>
              <a:rPr lang="es-ES_tradnl" sz="2400" b="1" dirty="0" smtClean="0"/>
              <a:t>Requisas ( Art</a:t>
            </a:r>
            <a:r>
              <a:rPr lang="es-ES_tradnl" sz="2400" b="1" dirty="0"/>
              <a:t>. 121</a:t>
            </a:r>
            <a:r>
              <a:rPr lang="es-ES_tradnl" sz="2400" b="1" dirty="0" smtClean="0"/>
              <a:t>): </a:t>
            </a:r>
            <a:r>
              <a:rPr lang="es-ES_tradnl" sz="2400" dirty="0" smtClean="0"/>
              <a:t>Falta </a:t>
            </a:r>
            <a:r>
              <a:rPr lang="es-ES_tradnl" sz="2400" dirty="0"/>
              <a:t>desarrollo. Para la práctica de las requisas se designará a una persona del mismo género con el que se identifique la persona materia de registro. En el caso de las personas </a:t>
            </a:r>
            <a:r>
              <a:rPr lang="es-ES_tradnl" sz="2400" dirty="0" err="1"/>
              <a:t>trans</a:t>
            </a:r>
            <a:r>
              <a:rPr lang="es-ES_tradnl" sz="2400" dirty="0"/>
              <a:t> se tendrá en cuenta el género que estas manifiesten, con independencia de lo que establezca su documento de identidad. En todos los casos, se le preguntará si prefiere ser requisado(a) por un funcionario hombre o mujer del Cuerpo de Custodia y Vigilancia</a:t>
            </a:r>
            <a:r>
              <a:rPr lang="es-ES_tradnl" sz="2400" dirty="0" smtClean="0"/>
              <a:t>.</a:t>
            </a:r>
          </a:p>
        </p:txBody>
      </p:sp>
    </p:spTree>
    <p:extLst>
      <p:ext uri="{BB962C8B-B14F-4D97-AF65-F5344CB8AC3E}">
        <p14:creationId xmlns:p14="http://schemas.microsoft.com/office/powerpoint/2010/main" val="1784173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7841" y="364359"/>
            <a:ext cx="7884000" cy="400345"/>
          </a:xfrm>
        </p:spPr>
        <p:txBody>
          <a:bodyPr/>
          <a:lstStyle/>
          <a:p>
            <a:endParaRPr lang="es-ES_tradnl"/>
          </a:p>
        </p:txBody>
      </p:sp>
      <p:sp>
        <p:nvSpPr>
          <p:cNvPr id="3" name="Marcador de contenido 2"/>
          <p:cNvSpPr>
            <a:spLocks noGrp="1"/>
          </p:cNvSpPr>
          <p:nvPr>
            <p:ph idx="1"/>
          </p:nvPr>
        </p:nvSpPr>
        <p:spPr>
          <a:xfrm>
            <a:off x="627840" y="1196752"/>
            <a:ext cx="7976608" cy="4978617"/>
          </a:xfrm>
        </p:spPr>
        <p:txBody>
          <a:bodyPr/>
          <a:lstStyle/>
          <a:p>
            <a:r>
              <a:rPr lang="es-ES_tradnl" sz="2400" b="1" dirty="0"/>
              <a:t>Trámite de quejas, reclamos y denuncias (art. 142): </a:t>
            </a:r>
            <a:r>
              <a:rPr lang="es-ES_tradnl" sz="2400" dirty="0"/>
              <a:t>Falta desarrollo. Debe hacerse una ruta para que quede claro el procedimiento. </a:t>
            </a:r>
          </a:p>
          <a:p>
            <a:r>
              <a:rPr lang="es-ES_tradnl" sz="2400" b="1" dirty="0"/>
              <a:t>Comité diferencial (Art. 143): </a:t>
            </a:r>
            <a:r>
              <a:rPr lang="es-ES_tradnl" sz="2400" dirty="0"/>
              <a:t>Falta desarrollo. No queda claro cómo funciona, cuántas personas lo integran (a diferencia del comité de salud, que tiene reglamentación). </a:t>
            </a:r>
            <a:endParaRPr lang="es-ES_tradnl" sz="2400" b="1" dirty="0"/>
          </a:p>
        </p:txBody>
      </p:sp>
    </p:spTree>
    <p:extLst>
      <p:ext uri="{BB962C8B-B14F-4D97-AF65-F5344CB8AC3E}">
        <p14:creationId xmlns:p14="http://schemas.microsoft.com/office/powerpoint/2010/main" val="934625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_tradnl"/>
          </a:p>
        </p:txBody>
      </p:sp>
      <p:sp>
        <p:nvSpPr>
          <p:cNvPr id="3" name="Marcador de contenido 2"/>
          <p:cNvSpPr>
            <a:spLocks noGrp="1"/>
          </p:cNvSpPr>
          <p:nvPr>
            <p:ph idx="1"/>
          </p:nvPr>
        </p:nvSpPr>
        <p:spPr>
          <a:xfrm>
            <a:off x="627840" y="1826112"/>
            <a:ext cx="8336648" cy="4349257"/>
          </a:xfrm>
        </p:spPr>
        <p:txBody>
          <a:bodyPr/>
          <a:lstStyle/>
          <a:p>
            <a:r>
              <a:rPr lang="es-ES_tradnl" sz="2400" b="1" dirty="0"/>
              <a:t>Otros aspectos que debe desarrollar: </a:t>
            </a:r>
            <a:r>
              <a:rPr lang="es-ES_tradnl" sz="2400" dirty="0"/>
              <a:t>PARÁGRAFO 1º. El Establecimiento de Reclusión debe implementar un protocolo de confidencialidad que garantice el respeto del derecho al habeas data en la recolección de la información de la cartilla biográfica. En desarrollo de esta actividad se debe garantizar la confidencialidad de la información sobre la orientación sexual y la expresión e identidad de género de las personas privadas de la libertad, su estado de salud, en especial en los casos de las personas que viven con VIH, y relativa a la identidad de los niños, niñas y adolescentes.</a:t>
            </a:r>
          </a:p>
          <a:p>
            <a:r>
              <a:rPr lang="es-ES_tradnl" sz="2400" dirty="0"/>
              <a:t>Dicho protocolo debe diseñarse e incorporarse en cada reglamento. </a:t>
            </a:r>
          </a:p>
          <a:p>
            <a:endParaRPr lang="es-ES_tradnl" dirty="0"/>
          </a:p>
        </p:txBody>
      </p:sp>
    </p:spTree>
    <p:extLst>
      <p:ext uri="{BB962C8B-B14F-4D97-AF65-F5344CB8AC3E}">
        <p14:creationId xmlns:p14="http://schemas.microsoft.com/office/powerpoint/2010/main" val="557732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7841" y="364359"/>
            <a:ext cx="7884000" cy="688377"/>
          </a:xfrm>
        </p:spPr>
        <p:txBody>
          <a:bodyPr/>
          <a:lstStyle/>
          <a:p>
            <a:endParaRPr lang="es-ES_tradnl"/>
          </a:p>
        </p:txBody>
      </p:sp>
      <p:sp>
        <p:nvSpPr>
          <p:cNvPr id="3" name="Marcador de contenido 2"/>
          <p:cNvSpPr>
            <a:spLocks noGrp="1"/>
          </p:cNvSpPr>
          <p:nvPr>
            <p:ph idx="1"/>
          </p:nvPr>
        </p:nvSpPr>
        <p:spPr>
          <a:xfrm>
            <a:off x="251520" y="1196752"/>
            <a:ext cx="8136904" cy="4978617"/>
          </a:xfrm>
        </p:spPr>
        <p:txBody>
          <a:bodyPr/>
          <a:lstStyle/>
          <a:p>
            <a:r>
              <a:rPr lang="es-ES_tradnl" sz="2400" b="1" dirty="0"/>
              <a:t>Aspectos que </a:t>
            </a:r>
            <a:r>
              <a:rPr lang="es-ES_tradnl" sz="2400" b="1" dirty="0" smtClean="0"/>
              <a:t>deben revisarse: </a:t>
            </a:r>
          </a:p>
          <a:p>
            <a:pPr marL="342900" indent="-342900">
              <a:buFont typeface="Wingdings" charset="2"/>
              <a:buChar char="Ø"/>
            </a:pPr>
            <a:r>
              <a:rPr lang="es-ES_tradnl" sz="2400" dirty="0" smtClean="0"/>
              <a:t>Artículo </a:t>
            </a:r>
            <a:r>
              <a:rPr lang="es-ES_tradnl" sz="2400" dirty="0"/>
              <a:t>32 </a:t>
            </a:r>
            <a:r>
              <a:rPr lang="es-ES_tradnl" sz="2400" dirty="0" smtClean="0"/>
              <a:t>sobre madres </a:t>
            </a:r>
            <a:r>
              <a:rPr lang="es-ES_tradnl" sz="2400" dirty="0"/>
              <a:t>privadas de la libertad con hijos(as). </a:t>
            </a:r>
            <a:r>
              <a:rPr lang="es-ES_tradnl" sz="2400" dirty="0" smtClean="0"/>
              <a:t>Aquí debe precisarse que los hombres </a:t>
            </a:r>
            <a:r>
              <a:rPr lang="es-ES_tradnl" sz="2400" dirty="0" err="1"/>
              <a:t>trans</a:t>
            </a:r>
            <a:r>
              <a:rPr lang="es-ES_tradnl" sz="2400" dirty="0"/>
              <a:t> pueden tener hijos y deben quedar cobijados. </a:t>
            </a:r>
            <a:r>
              <a:rPr lang="es-ES_tradnl" sz="2400" b="1" dirty="0"/>
              <a:t>Revisar el caso de las personas </a:t>
            </a:r>
            <a:r>
              <a:rPr lang="es-ES_tradnl" sz="2400" b="1" dirty="0" err="1"/>
              <a:t>trans</a:t>
            </a:r>
            <a:r>
              <a:rPr lang="es-ES_tradnl" sz="2400" b="1" dirty="0"/>
              <a:t>.</a:t>
            </a:r>
          </a:p>
          <a:p>
            <a:r>
              <a:rPr lang="es-ES_tradnl" sz="2400" dirty="0" smtClean="0"/>
              <a:t>Por ejemplo, en el Art. 106 sobre </a:t>
            </a:r>
            <a:r>
              <a:rPr lang="es-ES_tradnl" sz="2400" u="sng" dirty="0"/>
              <a:t>n</a:t>
            </a:r>
            <a:r>
              <a:rPr lang="es-ES_tradnl" sz="2400" u="sng" dirty="0" smtClean="0"/>
              <a:t>acimientos</a:t>
            </a:r>
            <a:r>
              <a:rPr lang="es-ES_tradnl" sz="2400" dirty="0"/>
              <a:t>: en los establecimientos de hombres en los que se mencione este tema debe especificarse que es para atender a hombres </a:t>
            </a:r>
            <a:r>
              <a:rPr lang="es-ES_tradnl" sz="2400" dirty="0" err="1"/>
              <a:t>trans</a:t>
            </a:r>
            <a:r>
              <a:rPr lang="es-ES_tradnl" sz="2400" dirty="0"/>
              <a:t> embarazados</a:t>
            </a:r>
            <a:r>
              <a:rPr lang="es-ES_tradnl" sz="2400" dirty="0" smtClean="0"/>
              <a:t>.</a:t>
            </a:r>
          </a:p>
          <a:p>
            <a:endParaRPr lang="es-ES_tradnl" sz="2400" dirty="0" smtClean="0"/>
          </a:p>
          <a:p>
            <a:endParaRPr lang="es-ES_tradnl" sz="2400" dirty="0"/>
          </a:p>
        </p:txBody>
      </p:sp>
    </p:spTree>
    <p:extLst>
      <p:ext uri="{BB962C8B-B14F-4D97-AF65-F5344CB8AC3E}">
        <p14:creationId xmlns:p14="http://schemas.microsoft.com/office/powerpoint/2010/main" val="1233674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_tradnl" sz="2400" b="1" dirty="0" smtClean="0">
                <a:solidFill>
                  <a:schemeClr val="bg1"/>
                </a:solidFill>
              </a:rPr>
              <a:t>Contexto </a:t>
            </a:r>
            <a:endParaRPr lang="es-ES_tradnl" sz="2400" b="1" dirty="0">
              <a:solidFill>
                <a:schemeClr val="bg1"/>
              </a:solidFill>
            </a:endParaRPr>
          </a:p>
        </p:txBody>
      </p:sp>
      <p:sp>
        <p:nvSpPr>
          <p:cNvPr id="3" name="Marcador de contenido 2"/>
          <p:cNvSpPr>
            <a:spLocks noGrp="1"/>
          </p:cNvSpPr>
          <p:nvPr>
            <p:ph idx="1"/>
          </p:nvPr>
        </p:nvSpPr>
        <p:spPr>
          <a:xfrm>
            <a:off x="627839" y="1484784"/>
            <a:ext cx="7884001" cy="4690585"/>
          </a:xfrm>
        </p:spPr>
        <p:txBody>
          <a:bodyPr/>
          <a:lstStyle/>
          <a:p>
            <a:r>
              <a:rPr lang="es-CO" dirty="0" smtClean="0"/>
              <a:t>La </a:t>
            </a:r>
            <a:r>
              <a:rPr lang="es-CO" dirty="0"/>
              <a:t>Comisión Interamericana </a:t>
            </a:r>
            <a:r>
              <a:rPr lang="es-CO" dirty="0" smtClean="0"/>
              <a:t>concluyó, </a:t>
            </a:r>
            <a:r>
              <a:rPr lang="es-ES_tradnl" dirty="0"/>
              <a:t>en el Informe de Fondo No 3/14 </a:t>
            </a:r>
            <a:r>
              <a:rPr lang="es-CO" dirty="0"/>
              <a:t>del caso 11.656, Marta Lucía Álvarez Giraldo v. </a:t>
            </a:r>
            <a:r>
              <a:rPr lang="es-CO" dirty="0" smtClean="0"/>
              <a:t>Colombia, que </a:t>
            </a:r>
            <a:r>
              <a:rPr lang="es-CO" dirty="0"/>
              <a:t>el Estado de Colombia violó, en perjuicio de Marta Lucía Álvarez Giraldo, los derechos consagrados en los artículos 5.1, 11.2, 8.1, 24 y 25.1 de la Convención Americana en relación con las obligaciones estatales consagradas en los artículos 1.1 y 2 del mismo instrumento. </a:t>
            </a:r>
            <a:endParaRPr lang="es-ES_tradnl" dirty="0"/>
          </a:p>
          <a:p>
            <a:endParaRPr lang="es-ES_tradnl" dirty="0"/>
          </a:p>
        </p:txBody>
      </p:sp>
    </p:spTree>
    <p:extLst>
      <p:ext uri="{BB962C8B-B14F-4D97-AF65-F5344CB8AC3E}">
        <p14:creationId xmlns:p14="http://schemas.microsoft.com/office/powerpoint/2010/main" val="1339491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7841" y="364359"/>
            <a:ext cx="7884000" cy="688377"/>
          </a:xfrm>
        </p:spPr>
        <p:txBody>
          <a:bodyPr/>
          <a:lstStyle/>
          <a:p>
            <a:endParaRPr lang="es-ES_tradnl"/>
          </a:p>
        </p:txBody>
      </p:sp>
      <p:sp>
        <p:nvSpPr>
          <p:cNvPr id="3" name="Marcador de contenido 2"/>
          <p:cNvSpPr>
            <a:spLocks noGrp="1"/>
          </p:cNvSpPr>
          <p:nvPr>
            <p:ph idx="1"/>
          </p:nvPr>
        </p:nvSpPr>
        <p:spPr>
          <a:xfrm>
            <a:off x="627840" y="1340768"/>
            <a:ext cx="7760584" cy="4834601"/>
          </a:xfrm>
        </p:spPr>
        <p:txBody>
          <a:bodyPr/>
          <a:lstStyle/>
          <a:p>
            <a:r>
              <a:rPr lang="es-ES_tradnl" sz="2400" b="1" dirty="0"/>
              <a:t>Otros aspectos a modificar: </a:t>
            </a:r>
          </a:p>
          <a:p>
            <a:r>
              <a:rPr lang="es-ES_tradnl" sz="2000" dirty="0"/>
              <a:t>Artículo 88. Peluquería y barbería. En todo Establecimiento de reclusión existirá una peluquería al servicio de las personas privadas de la libertad, atendida por un grupo de estos. Todos ellos podrán utilizar máquinas de afeitar de su propiedad y las internas tendrán sus elementos para el arreglo de uñas siempre y cuando no impliquen riesgo para la seguridad del establecimiento. </a:t>
            </a:r>
          </a:p>
          <a:p>
            <a:r>
              <a:rPr lang="es-ES_tradnl" sz="2000" dirty="0"/>
              <a:t>A este artículo le falta enfoque de género y protección para la población LGBT. ¿Qué elementos necesitan las personas </a:t>
            </a:r>
            <a:r>
              <a:rPr lang="es-ES_tradnl" sz="2000" dirty="0" err="1"/>
              <a:t>trans</a:t>
            </a:r>
            <a:r>
              <a:rPr lang="es-ES_tradnl" sz="2000" dirty="0"/>
              <a:t>? </a:t>
            </a:r>
          </a:p>
          <a:p>
            <a:endParaRPr lang="es-ES_tradnl" dirty="0"/>
          </a:p>
        </p:txBody>
      </p:sp>
    </p:spTree>
    <p:extLst>
      <p:ext uri="{BB962C8B-B14F-4D97-AF65-F5344CB8AC3E}">
        <p14:creationId xmlns:p14="http://schemas.microsoft.com/office/powerpoint/2010/main" val="159479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7841" y="364359"/>
            <a:ext cx="7884000" cy="400345"/>
          </a:xfrm>
        </p:spPr>
        <p:txBody>
          <a:bodyPr/>
          <a:lstStyle/>
          <a:p>
            <a:endParaRPr lang="es-ES_tradnl"/>
          </a:p>
        </p:txBody>
      </p:sp>
      <p:sp>
        <p:nvSpPr>
          <p:cNvPr id="3" name="Marcador de contenido 2"/>
          <p:cNvSpPr>
            <a:spLocks noGrp="1"/>
          </p:cNvSpPr>
          <p:nvPr>
            <p:ph idx="1"/>
          </p:nvPr>
        </p:nvSpPr>
        <p:spPr>
          <a:xfrm>
            <a:off x="627839" y="1124744"/>
            <a:ext cx="7884001" cy="5050625"/>
          </a:xfrm>
        </p:spPr>
        <p:txBody>
          <a:bodyPr/>
          <a:lstStyle/>
          <a:p>
            <a:r>
              <a:rPr lang="es-ES_tradnl" b="1" dirty="0" smtClean="0"/>
              <a:t>Vacíos: </a:t>
            </a:r>
          </a:p>
          <a:p>
            <a:pPr marL="457200" indent="-457200">
              <a:buFont typeface="Wingdings" charset="2"/>
              <a:buChar char="Ø"/>
            </a:pPr>
            <a:r>
              <a:rPr lang="es-ES_tradnl" dirty="0"/>
              <a:t>Registro de delitos contra personas </a:t>
            </a:r>
            <a:r>
              <a:rPr lang="es-ES_tradnl" dirty="0" smtClean="0"/>
              <a:t>LGBTI. </a:t>
            </a:r>
          </a:p>
          <a:p>
            <a:pPr marL="457200" indent="-457200">
              <a:buFont typeface="Wingdings" charset="2"/>
              <a:buChar char="Ø"/>
            </a:pPr>
            <a:r>
              <a:rPr lang="es-ES_tradnl" dirty="0" smtClean="0"/>
              <a:t>Salud a personas </a:t>
            </a:r>
            <a:r>
              <a:rPr lang="es-ES_tradnl" dirty="0" err="1" smtClean="0"/>
              <a:t>trans</a:t>
            </a:r>
            <a:r>
              <a:rPr lang="es-ES_tradnl" dirty="0" smtClean="0"/>
              <a:t> (</a:t>
            </a:r>
            <a:r>
              <a:rPr lang="es-ES_tradnl" dirty="0"/>
              <a:t>Artículo 93 y </a:t>
            </a:r>
            <a:r>
              <a:rPr lang="es-ES_tradnl" dirty="0" smtClean="0"/>
              <a:t>siguientes) Procedimientos </a:t>
            </a:r>
            <a:r>
              <a:rPr lang="es-ES_tradnl" dirty="0"/>
              <a:t>de </a:t>
            </a:r>
            <a:r>
              <a:rPr lang="es-ES_tradnl" dirty="0" smtClean="0"/>
              <a:t>transformaciones corporales y </a:t>
            </a:r>
            <a:r>
              <a:rPr lang="es-ES_tradnl" dirty="0"/>
              <a:t>tratamientos hormonales de personas que deciden iniciarlos entando dentro de la cárcel.</a:t>
            </a:r>
          </a:p>
          <a:p>
            <a:pPr lvl="0"/>
            <a:r>
              <a:rPr lang="es-ES_tradnl" dirty="0"/>
              <a:t>Hombres </a:t>
            </a:r>
            <a:r>
              <a:rPr lang="es-ES_tradnl" dirty="0" err="1"/>
              <a:t>trans</a:t>
            </a:r>
            <a:r>
              <a:rPr lang="es-ES_tradnl" dirty="0"/>
              <a:t>: recibir preservativos</a:t>
            </a:r>
            <a:r>
              <a:rPr lang="es-ES_tradnl" dirty="0" smtClean="0"/>
              <a:t>.</a:t>
            </a:r>
          </a:p>
          <a:p>
            <a:pPr marL="457200" indent="-457200">
              <a:buFont typeface="Wingdings" charset="2"/>
              <a:buChar char="Ø"/>
            </a:pPr>
            <a:r>
              <a:rPr lang="es-ES_tradnl" dirty="0" smtClean="0"/>
              <a:t>Artículo </a:t>
            </a:r>
            <a:r>
              <a:rPr lang="es-ES_tradnl" dirty="0"/>
              <a:t>26 – Información complementaria (cartilla biográfica</a:t>
            </a:r>
            <a:r>
              <a:rPr lang="es-ES_tradnl" dirty="0" smtClean="0"/>
              <a:t>): El parágrafo </a:t>
            </a:r>
            <a:r>
              <a:rPr lang="es-ES_tradnl" dirty="0"/>
              <a:t>1 </a:t>
            </a:r>
            <a:r>
              <a:rPr lang="es-ES_tradnl" dirty="0" smtClean="0"/>
              <a:t>sobre el </a:t>
            </a:r>
            <a:r>
              <a:rPr lang="es-ES_tradnl" u="sng" dirty="0" smtClean="0"/>
              <a:t>Protocolo </a:t>
            </a:r>
            <a:r>
              <a:rPr lang="es-ES_tradnl" u="sng" dirty="0"/>
              <a:t>de </a:t>
            </a:r>
            <a:r>
              <a:rPr lang="es-ES_tradnl" u="sng" dirty="0" smtClean="0"/>
              <a:t>confidencialidad</a:t>
            </a:r>
            <a:r>
              <a:rPr lang="es-ES_tradnl" dirty="0" smtClean="0"/>
              <a:t> </a:t>
            </a:r>
            <a:r>
              <a:rPr lang="es-ES_tradnl" dirty="0"/>
              <a:t>no está desarrollado.</a:t>
            </a:r>
          </a:p>
          <a:p>
            <a:pPr marL="457200" indent="-457200">
              <a:buFont typeface="Wingdings" charset="2"/>
              <a:buChar char="Ø"/>
            </a:pPr>
            <a:endParaRPr lang="es-ES_tradnl" dirty="0" smtClean="0"/>
          </a:p>
          <a:p>
            <a:endParaRPr lang="es-ES_tradnl" dirty="0" smtClean="0"/>
          </a:p>
        </p:txBody>
      </p:sp>
    </p:spTree>
    <p:extLst>
      <p:ext uri="{BB962C8B-B14F-4D97-AF65-F5344CB8AC3E}">
        <p14:creationId xmlns:p14="http://schemas.microsoft.com/office/powerpoint/2010/main" val="13267229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7841" y="364359"/>
            <a:ext cx="7884000" cy="544361"/>
          </a:xfrm>
        </p:spPr>
        <p:txBody>
          <a:bodyPr/>
          <a:lstStyle/>
          <a:p>
            <a:pPr algn="ctr"/>
            <a:r>
              <a:rPr lang="es-ES_tradnl" sz="2400" b="1" dirty="0" smtClean="0">
                <a:solidFill>
                  <a:schemeClr val="bg1"/>
                </a:solidFill>
              </a:rPr>
              <a:t>Ejemplo de barreras que persisten: </a:t>
            </a:r>
            <a:endParaRPr lang="es-ES_tradnl" sz="2400" b="1" dirty="0">
              <a:solidFill>
                <a:schemeClr val="bg1"/>
              </a:solidFill>
            </a:endParaRPr>
          </a:p>
        </p:txBody>
      </p:sp>
      <p:sp>
        <p:nvSpPr>
          <p:cNvPr id="3" name="Marcador de contenido 2"/>
          <p:cNvSpPr>
            <a:spLocks noGrp="1"/>
          </p:cNvSpPr>
          <p:nvPr>
            <p:ph idx="1"/>
          </p:nvPr>
        </p:nvSpPr>
        <p:spPr>
          <a:xfrm>
            <a:off x="627839" y="1052736"/>
            <a:ext cx="7884001" cy="5122633"/>
          </a:xfrm>
        </p:spPr>
        <p:txBody>
          <a:bodyPr/>
          <a:lstStyle/>
          <a:p>
            <a:pPr marL="457200" indent="-457200">
              <a:buFont typeface="Wingdings" charset="2"/>
              <a:buChar char="Ø"/>
            </a:pPr>
            <a:endParaRPr lang="es-ES_tradnl" dirty="0" smtClean="0"/>
          </a:p>
          <a:p>
            <a:pPr marL="457200" indent="-457200">
              <a:buFont typeface="Wingdings" charset="2"/>
              <a:buChar char="Ø"/>
            </a:pPr>
            <a:r>
              <a:rPr lang="es-ES_tradnl" dirty="0" smtClean="0"/>
              <a:t>Visita </a:t>
            </a:r>
          </a:p>
          <a:p>
            <a:pPr marL="457200" indent="-457200">
              <a:buFont typeface="Wingdings" charset="2"/>
              <a:buChar char="Ø"/>
            </a:pPr>
            <a:r>
              <a:rPr lang="es-ES_tradnl" dirty="0" smtClean="0"/>
              <a:t>Visita íntima </a:t>
            </a:r>
          </a:p>
          <a:p>
            <a:pPr marL="457200" indent="-457200">
              <a:buFont typeface="Wingdings" charset="2"/>
              <a:buChar char="Ø"/>
            </a:pPr>
            <a:r>
              <a:rPr lang="es-ES_tradnl" dirty="0" smtClean="0"/>
              <a:t>Uso de elementos que reafirman la identidad de género de las personas </a:t>
            </a:r>
            <a:r>
              <a:rPr lang="es-ES_tradnl" dirty="0" err="1" smtClean="0"/>
              <a:t>trans</a:t>
            </a:r>
            <a:r>
              <a:rPr lang="es-ES_tradnl" dirty="0" smtClean="0"/>
              <a:t>. </a:t>
            </a:r>
          </a:p>
          <a:p>
            <a:pPr marL="457200" indent="-457200">
              <a:buFont typeface="Wingdings" charset="2"/>
              <a:buChar char="Ø"/>
            </a:pPr>
            <a:r>
              <a:rPr lang="es-ES_tradnl" dirty="0" smtClean="0"/>
              <a:t>Acceso a tratamiento hormonal. </a:t>
            </a:r>
          </a:p>
          <a:p>
            <a:pPr marL="457200" indent="-457200">
              <a:buFont typeface="Wingdings" charset="2"/>
              <a:buChar char="Ø"/>
            </a:pPr>
            <a:r>
              <a:rPr lang="es-ES_tradnl" dirty="0" smtClean="0"/>
              <a:t>Falta de información y registro de la variable LGBTI en los sistemas de información. </a:t>
            </a:r>
          </a:p>
        </p:txBody>
      </p:sp>
    </p:spTree>
    <p:extLst>
      <p:ext uri="{BB962C8B-B14F-4D97-AF65-F5344CB8AC3E}">
        <p14:creationId xmlns:p14="http://schemas.microsoft.com/office/powerpoint/2010/main" val="9900947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7841" y="364359"/>
            <a:ext cx="7884000" cy="472353"/>
          </a:xfrm>
        </p:spPr>
        <p:txBody>
          <a:bodyPr/>
          <a:lstStyle/>
          <a:p>
            <a:endParaRPr lang="es-ES_tradnl" dirty="0"/>
          </a:p>
        </p:txBody>
      </p:sp>
      <p:graphicFrame>
        <p:nvGraphicFramePr>
          <p:cNvPr id="4" name="Marcador de contenido 3"/>
          <p:cNvGraphicFramePr>
            <a:graphicFrameLocks noGrp="1"/>
          </p:cNvGraphicFramePr>
          <p:nvPr>
            <p:ph idx="1"/>
          </p:nvPr>
        </p:nvGraphicFramePr>
        <p:xfrm>
          <a:off x="179388" y="1472138"/>
          <a:ext cx="8964611" cy="4283612"/>
        </p:xfrm>
        <a:graphic>
          <a:graphicData uri="http://schemas.openxmlformats.org/drawingml/2006/table">
            <a:tbl>
              <a:tblPr>
                <a:tableStyleId>{5C22544A-7EE6-4342-B048-85BDC9FD1C3A}</a:tableStyleId>
              </a:tblPr>
              <a:tblGrid>
                <a:gridCol w="578362"/>
                <a:gridCol w="676807"/>
                <a:gridCol w="698341"/>
                <a:gridCol w="602973"/>
                <a:gridCol w="529140"/>
                <a:gridCol w="562980"/>
                <a:gridCol w="556827"/>
                <a:gridCol w="981370"/>
                <a:gridCol w="667577"/>
                <a:gridCol w="507605"/>
                <a:gridCol w="735258"/>
                <a:gridCol w="624508"/>
                <a:gridCol w="612202"/>
                <a:gridCol w="630661"/>
              </a:tblGrid>
              <a:tr h="816457">
                <a:tc>
                  <a:txBody>
                    <a:bodyPr/>
                    <a:lstStyle/>
                    <a:p>
                      <a:pPr algn="l" fontAlgn="t"/>
                      <a:r>
                        <a:rPr lang="es-ES_tradnl" sz="400" u="none" strike="noStrike">
                          <a:effectLst/>
                        </a:rPr>
                        <a:t>No es tan claro en temas LGBT. Sugerimos que se establezca de forma más clara que no esta prohibidan las parejas del mismo sexo. </a:t>
                      </a:r>
                      <a:endParaRPr lang="es-ES_tradnl" sz="400" b="0" i="0" u="none" strike="noStrike">
                        <a:solidFill>
                          <a:srgbClr val="7030A0"/>
                        </a:solidFill>
                        <a:effectLst/>
                        <a:latin typeface="Calibri" charset="0"/>
                      </a:endParaRPr>
                    </a:p>
                  </a:txBody>
                  <a:tcPr marL="4103" marR="4103" marT="4103" marB="0"/>
                </a:tc>
                <a:tc>
                  <a:txBody>
                    <a:bodyPr/>
                    <a:lstStyle/>
                    <a:p>
                      <a:pPr algn="l" fontAlgn="t"/>
                      <a:r>
                        <a:rPr lang="es-ES_tradnl" sz="400" u="none" strike="noStrike">
                          <a:effectLst/>
                        </a:rPr>
                        <a:t>Falta desarrollo del parágrafo 5º, el cual indica "El Director de cada Establecimiento de reclusión determinará en el reglamento de régimen interno, con base en la estructura, categorización, criterios de clasificación y enfoque diferencial, la distribución de las áreas destinadas para la habitabilidad de las personas privadas de la libertad".</a:t>
                      </a:r>
                      <a:endParaRPr lang="es-ES_tradnl" sz="400" b="0" i="0" u="none" strike="noStrike">
                        <a:solidFill>
                          <a:srgbClr val="7030A0"/>
                        </a:solidFill>
                        <a:effectLst/>
                        <a:latin typeface="Calibri" charset="0"/>
                      </a:endParaRPr>
                    </a:p>
                  </a:txBody>
                  <a:tcPr marL="4103" marR="4103" marT="4103" marB="0"/>
                </a:tc>
                <a:tc>
                  <a:txBody>
                    <a:bodyPr/>
                    <a:lstStyle/>
                    <a:p>
                      <a:pPr algn="l" fontAlgn="t"/>
                      <a:r>
                        <a:rPr lang="es-ES_tradnl" sz="400" u="none" strike="noStrike">
                          <a:effectLst/>
                        </a:rPr>
                        <a:t>Revisar y adoptar a las necesidades de la población trans. Si quieren una lista entonces que se haga una lista con la participación de las internas. </a:t>
                      </a:r>
                      <a:endParaRPr lang="es-ES_tradnl" sz="400" b="0" i="0" u="none" strike="noStrike">
                        <a:solidFill>
                          <a:srgbClr val="7030A0"/>
                        </a:solidFill>
                        <a:effectLst/>
                        <a:latin typeface="Calibri" charset="0"/>
                      </a:endParaRPr>
                    </a:p>
                  </a:txBody>
                  <a:tcPr marL="4103" marR="4103" marT="4103" marB="0"/>
                </a:tc>
                <a:tc>
                  <a:txBody>
                    <a:bodyPr/>
                    <a:lstStyle/>
                    <a:p>
                      <a:pPr algn="l" fontAlgn="t"/>
                      <a:r>
                        <a:rPr lang="es-ES_tradnl" sz="400" u="none" strike="noStrike">
                          <a:effectLst/>
                        </a:rPr>
                        <a:t>Aclarar: Los días sábados se recibirán las visitas del género masculino y los domingos las del género femenino. ¿Sexo o género?.</a:t>
                      </a:r>
                      <a:endParaRPr lang="es-ES_tradnl" sz="400" b="0" i="0" u="none" strike="noStrike">
                        <a:solidFill>
                          <a:srgbClr val="7030A0"/>
                        </a:solidFill>
                        <a:effectLst/>
                        <a:latin typeface="Calibri" charset="0"/>
                      </a:endParaRPr>
                    </a:p>
                  </a:txBody>
                  <a:tcPr marL="4103" marR="4103" marT="4103" marB="0"/>
                </a:tc>
                <a:tc>
                  <a:txBody>
                    <a:bodyPr/>
                    <a:lstStyle/>
                    <a:p>
                      <a:pPr algn="l" fontAlgn="t"/>
                      <a:r>
                        <a:rPr lang="es-ES_tradnl" sz="400" u="none" strike="noStrike">
                          <a:effectLst/>
                        </a:rPr>
                        <a:t>Falta desarrollo. </a:t>
                      </a:r>
                      <a:endParaRPr lang="es-ES_tradnl" sz="400" b="0" i="0" u="none" strike="noStrike">
                        <a:solidFill>
                          <a:srgbClr val="7030A0"/>
                        </a:solidFill>
                        <a:effectLst/>
                        <a:latin typeface="Calibri" charset="0"/>
                      </a:endParaRPr>
                    </a:p>
                  </a:txBody>
                  <a:tcPr marL="4103" marR="4103" marT="4103" marB="0"/>
                </a:tc>
                <a:tc>
                  <a:txBody>
                    <a:bodyPr/>
                    <a:lstStyle/>
                    <a:p>
                      <a:pPr algn="l" fontAlgn="t"/>
                      <a:r>
                        <a:rPr lang="es-ES_tradnl" sz="400" u="none" strike="noStrike">
                          <a:effectLst/>
                        </a:rPr>
                        <a:t>No se especifica como va a funcionar. Debe decir algo para que se evite que las personas paguen por la visita íntima. </a:t>
                      </a:r>
                      <a:endParaRPr lang="es-ES_tradnl" sz="400" b="0" i="0" u="none" strike="noStrike">
                        <a:solidFill>
                          <a:srgbClr val="7030A0"/>
                        </a:solidFill>
                        <a:effectLst/>
                        <a:latin typeface="Calibri" charset="0"/>
                      </a:endParaRPr>
                    </a:p>
                  </a:txBody>
                  <a:tcPr marL="4103" marR="4103" marT="4103" marB="0"/>
                </a:tc>
                <a:tc>
                  <a:txBody>
                    <a:bodyPr/>
                    <a:lstStyle/>
                    <a:p>
                      <a:pPr algn="l" fontAlgn="t"/>
                      <a:r>
                        <a:rPr lang="es-ES_tradnl" sz="400" u="none" strike="noStrike">
                          <a:effectLst/>
                        </a:rPr>
                        <a:t>Sin desarrollar </a:t>
                      </a:r>
                      <a:endParaRPr lang="es-ES_tradnl" sz="400" b="0" i="0" u="none" strike="noStrike">
                        <a:solidFill>
                          <a:srgbClr val="7030A0"/>
                        </a:solidFill>
                        <a:effectLst/>
                        <a:latin typeface="Calibri" charset="0"/>
                      </a:endParaRPr>
                    </a:p>
                  </a:txBody>
                  <a:tcPr marL="4103" marR="4103" marT="4103" marB="0"/>
                </a:tc>
                <a:tc>
                  <a:txBody>
                    <a:bodyPr/>
                    <a:lstStyle/>
                    <a:p>
                      <a:pPr algn="l" fontAlgn="t"/>
                      <a:r>
                        <a:rPr lang="es-ES_tradnl" sz="400" u="none" strike="noStrike">
                          <a:effectLst/>
                        </a:rPr>
                        <a:t>Falta desarrollo. Para la práctica de las requisas se designará a una persona del mismo género con el que se identifique la persona materia de registro. En el caso de las personas trans se tendrá en cuenta el género que estas manifiesten, con independencia de lo que establezca su documento de identidad. En todos los casos, se le preguntará si prefiere ser requisado(a) por un funcionario hombre o mujer del Cuerpo de Custodia y Vigilancia.</a:t>
                      </a:r>
                      <a:endParaRPr lang="es-ES_tradnl" sz="400" b="0" i="0" u="none" strike="noStrike">
                        <a:solidFill>
                          <a:srgbClr val="7030A0"/>
                        </a:solidFill>
                        <a:effectLst/>
                        <a:latin typeface="Calibri" charset="0"/>
                      </a:endParaRPr>
                    </a:p>
                  </a:txBody>
                  <a:tcPr marL="4103" marR="4103" marT="4103" marB="0"/>
                </a:tc>
                <a:tc>
                  <a:txBody>
                    <a:bodyPr/>
                    <a:lstStyle/>
                    <a:p>
                      <a:pPr algn="l" fontAlgn="t"/>
                      <a:r>
                        <a:rPr lang="es-ES_tradnl" sz="400" u="none" strike="noStrike">
                          <a:effectLst/>
                        </a:rPr>
                        <a:t>Falta desarrollo. Debe hacerse una ruta para que quede claro el procedimiento. </a:t>
                      </a:r>
                      <a:endParaRPr lang="es-ES_tradnl" sz="400" b="0" i="0" u="none" strike="noStrike">
                        <a:solidFill>
                          <a:srgbClr val="7030A0"/>
                        </a:solidFill>
                        <a:effectLst/>
                        <a:latin typeface="Calibri" charset="0"/>
                      </a:endParaRPr>
                    </a:p>
                  </a:txBody>
                  <a:tcPr marL="4103" marR="4103" marT="4103" marB="0"/>
                </a:tc>
                <a:tc>
                  <a:txBody>
                    <a:bodyPr/>
                    <a:lstStyle/>
                    <a:p>
                      <a:pPr algn="l" fontAlgn="t"/>
                      <a:r>
                        <a:rPr lang="es-ES_tradnl" sz="400" u="none" strike="noStrike">
                          <a:effectLst/>
                        </a:rPr>
                        <a:t>Falta desarrollo. No queda claro cómo funciona, cuántas personas lo integran (a diferencia del comité de salud, que tiene reglamentación). </a:t>
                      </a:r>
                      <a:endParaRPr lang="es-ES_tradnl" sz="400" b="0" i="0" u="none" strike="noStrike">
                        <a:solidFill>
                          <a:srgbClr val="7030A0"/>
                        </a:solidFill>
                        <a:effectLst/>
                        <a:latin typeface="Calibri" charset="0"/>
                      </a:endParaRPr>
                    </a:p>
                  </a:txBody>
                  <a:tcPr marL="4103" marR="4103" marT="4103" marB="0"/>
                </a:tc>
                <a:tc>
                  <a:txBody>
                    <a:bodyPr/>
                    <a:lstStyle/>
                    <a:p>
                      <a:pPr algn="l" fontAlgn="t"/>
                      <a:r>
                        <a:rPr lang="es-ES_tradnl" sz="400" u="none" strike="noStrike">
                          <a:effectLst/>
                        </a:rPr>
                        <a:t>PARÁGRAFO 1º. El Establecimiento de Reclusión debe implementar un protocolo de confidencialidad que garantice el respeto del derecho al habeas data en la recolección de la información de la cartilla biográfica. En desarrollo de esta actividad se debe garantizar la confidencialidad de la información sobre la orientación sexual y la expresión e identidad de género de las personas privadas de la libertad, su estado de salud, en especial en los casos de las personas que viven con VIH, y relativa a la identidad de los niños, niñas y adolescentes.</a:t>
                      </a:r>
                      <a:endParaRPr lang="es-ES_tradnl" sz="400" b="0" i="0" u="none" strike="noStrike">
                        <a:solidFill>
                          <a:srgbClr val="7030A0"/>
                        </a:solidFill>
                        <a:effectLst/>
                        <a:latin typeface="Calibri" charset="0"/>
                      </a:endParaRPr>
                    </a:p>
                  </a:txBody>
                  <a:tcPr marL="4103" marR="4103" marT="4103" marB="0"/>
                </a:tc>
                <a:tc>
                  <a:txBody>
                    <a:bodyPr/>
                    <a:lstStyle/>
                    <a:p>
                      <a:pPr algn="l" fontAlgn="t"/>
                      <a:r>
                        <a:rPr lang="es-ES_tradnl" sz="400" u="none" strike="noStrike">
                          <a:effectLst/>
                        </a:rPr>
                        <a:t>Madres privadas de la libertad con hijos(as). Se debe revisar en caso de hijos (as) de personas trans. </a:t>
                      </a:r>
                      <a:endParaRPr lang="es-ES_tradnl" sz="400" b="0" i="0" u="none" strike="noStrike">
                        <a:solidFill>
                          <a:srgbClr val="7030A0"/>
                        </a:solidFill>
                        <a:effectLst/>
                        <a:latin typeface="Calibri" charset="0"/>
                      </a:endParaRPr>
                    </a:p>
                  </a:txBody>
                  <a:tcPr marL="4103" marR="4103" marT="4103" marB="0"/>
                </a:tc>
                <a:tc>
                  <a:txBody>
                    <a:bodyPr/>
                    <a:lstStyle/>
                    <a:p>
                      <a:pPr algn="l" fontAlgn="t"/>
                      <a:r>
                        <a:rPr lang="es-ES_tradnl" sz="400" u="none" strike="noStrike">
                          <a:effectLst/>
                        </a:rPr>
                        <a:t>Revisar uso de mayusculas y minusculas. </a:t>
                      </a:r>
                      <a:endParaRPr lang="es-ES_tradnl" sz="400" b="0" i="0" u="none" strike="noStrike">
                        <a:solidFill>
                          <a:srgbClr val="7030A0"/>
                        </a:solidFill>
                        <a:effectLst/>
                        <a:latin typeface="Calibri" charset="0"/>
                      </a:endParaRPr>
                    </a:p>
                  </a:txBody>
                  <a:tcPr marL="4103" marR="4103" marT="4103" marB="0"/>
                </a:tc>
                <a:tc>
                  <a:txBody>
                    <a:bodyPr/>
                    <a:lstStyle/>
                    <a:p>
                      <a:pPr algn="l" fontAlgn="t"/>
                      <a:r>
                        <a:rPr lang="es-ES_tradnl" sz="400" u="none" strike="noStrike">
                          <a:effectLst/>
                        </a:rPr>
                        <a:t>Registro de delitos contra personas LGBT </a:t>
                      </a:r>
                      <a:endParaRPr lang="es-ES_tradnl" sz="400" b="0" i="0" u="none" strike="noStrike">
                        <a:solidFill>
                          <a:srgbClr val="7030A0"/>
                        </a:solidFill>
                        <a:effectLst/>
                        <a:latin typeface="Calibri" charset="0"/>
                      </a:endParaRPr>
                    </a:p>
                  </a:txBody>
                  <a:tcPr marL="4103" marR="4103" marT="4103" marB="0"/>
                </a:tc>
              </a:tr>
              <a:tr h="870614">
                <a:tc>
                  <a:txBody>
                    <a:bodyPr/>
                    <a:lstStyle/>
                    <a:p>
                      <a:pPr algn="l" fontAlgn="t"/>
                      <a:r>
                        <a:rPr lang="es-ES_tradnl" sz="400" u="none" strike="noStrike">
                          <a:effectLst/>
                        </a:rPr>
                        <a:t>No es tan claro en temas LGBT. </a:t>
                      </a:r>
                      <a:endParaRPr lang="es-ES_tradnl" sz="400" b="0" i="0" u="none" strike="noStrike">
                        <a:solidFill>
                          <a:srgbClr val="7030A0"/>
                        </a:solidFill>
                        <a:effectLst/>
                        <a:latin typeface="Calibri" charset="0"/>
                      </a:endParaRPr>
                    </a:p>
                  </a:txBody>
                  <a:tcPr marL="4103" marR="4103" marT="4103" marB="0"/>
                </a:tc>
                <a:tc>
                  <a:txBody>
                    <a:bodyPr/>
                    <a:lstStyle/>
                    <a:p>
                      <a:pPr algn="l" fontAlgn="t"/>
                      <a:r>
                        <a:rPr lang="es-ES_tradnl" sz="400" u="none" strike="noStrike">
                          <a:effectLst/>
                        </a:rPr>
                        <a:t>Falta desarrollo del parágrafo 5º, el cual indica "El Director de cada Establecimiento de reclusión determinará en el reglamento de régimen interno, con base en la estructura, categorización, criterios de clasificación y enfoque diferencial, la distribución de las áreas destinadas para la habitabilidad de las personas privadas de la libertad".</a:t>
                      </a:r>
                      <a:endParaRPr lang="es-ES_tradnl" sz="400" b="0" i="0" u="none" strike="noStrike">
                        <a:solidFill>
                          <a:srgbClr val="7030A0"/>
                        </a:solidFill>
                        <a:effectLst/>
                        <a:latin typeface="Calibri" charset="0"/>
                      </a:endParaRPr>
                    </a:p>
                  </a:txBody>
                  <a:tcPr marL="4103" marR="4103" marT="4103" marB="0"/>
                </a:tc>
                <a:tc>
                  <a:txBody>
                    <a:bodyPr/>
                    <a:lstStyle/>
                    <a:p>
                      <a:pPr algn="l" fontAlgn="t"/>
                      <a:r>
                        <a:rPr lang="es-ES_tradnl" sz="400" u="none" strike="noStrike">
                          <a:effectLst/>
                        </a:rPr>
                        <a:t>Revisar y adoptar a las necesidades de la población trans. Si quieren una lista entonces que se haga una lista con la participación de las internas.</a:t>
                      </a:r>
                      <a:endParaRPr lang="es-ES_tradnl" sz="400" b="0" i="0" u="none" strike="noStrike">
                        <a:solidFill>
                          <a:srgbClr val="7030A0"/>
                        </a:solidFill>
                        <a:effectLst/>
                        <a:latin typeface="Calibri" charset="0"/>
                      </a:endParaRPr>
                    </a:p>
                  </a:txBody>
                  <a:tcPr marL="4103" marR="4103" marT="4103" marB="0"/>
                </a:tc>
                <a:tc>
                  <a:txBody>
                    <a:bodyPr/>
                    <a:lstStyle/>
                    <a:p>
                      <a:pPr algn="l" fontAlgn="t"/>
                      <a:r>
                        <a:rPr lang="es-ES_tradnl" sz="400" u="none" strike="noStrike">
                          <a:effectLst/>
                        </a:rPr>
                        <a:t>Revisar que significa cuando hace referencia a personas del género masculino. Eso quiere decir que pueden entrar hombres trans? O se refiere a sexo? </a:t>
                      </a:r>
                      <a:endParaRPr lang="es-ES_tradnl" sz="400" b="0" i="0" u="none" strike="noStrike">
                        <a:solidFill>
                          <a:srgbClr val="7030A0"/>
                        </a:solidFill>
                        <a:effectLst/>
                        <a:latin typeface="Calibri" charset="0"/>
                      </a:endParaRPr>
                    </a:p>
                  </a:txBody>
                  <a:tcPr marL="4103" marR="4103" marT="4103" marB="0"/>
                </a:tc>
                <a:tc>
                  <a:txBody>
                    <a:bodyPr/>
                    <a:lstStyle/>
                    <a:p>
                      <a:pPr algn="l" fontAlgn="t"/>
                      <a:r>
                        <a:rPr lang="es-ES_tradnl" sz="400" u="none" strike="noStrike">
                          <a:effectLst/>
                        </a:rPr>
                        <a:t>Para la visita íntima entre internas de la misma Reclusión se destino el último viernes de cada mes (se debe advertir que no es incompatible con las visitas de los fines de semana). </a:t>
                      </a:r>
                      <a:endParaRPr lang="es-ES_tradnl" sz="400" b="0" i="0" u="none" strike="noStrike">
                        <a:solidFill>
                          <a:srgbClr val="7030A0"/>
                        </a:solidFill>
                        <a:effectLst/>
                        <a:latin typeface="Calibri" charset="0"/>
                      </a:endParaRPr>
                    </a:p>
                  </a:txBody>
                  <a:tcPr marL="4103" marR="4103" marT="4103" marB="0"/>
                </a:tc>
                <a:tc>
                  <a:txBody>
                    <a:bodyPr/>
                    <a:lstStyle/>
                    <a:p>
                      <a:pPr algn="l" fontAlgn="t"/>
                      <a:r>
                        <a:rPr lang="es-ES_tradnl" sz="400" u="none" strike="noStrike">
                          <a:effectLst/>
                        </a:rPr>
                        <a:t>No se especifica como va a funcionar. Debe decir algo para que se evite que las personas paguen por la visita íntima. </a:t>
                      </a:r>
                      <a:endParaRPr lang="es-ES_tradnl" sz="400" b="0" i="0" u="none" strike="noStrike">
                        <a:solidFill>
                          <a:srgbClr val="7030A0"/>
                        </a:solidFill>
                        <a:effectLst/>
                        <a:latin typeface="Calibri" charset="0"/>
                      </a:endParaRPr>
                    </a:p>
                  </a:txBody>
                  <a:tcPr marL="4103" marR="4103" marT="4103" marB="0"/>
                </a:tc>
                <a:tc>
                  <a:txBody>
                    <a:bodyPr/>
                    <a:lstStyle/>
                    <a:p>
                      <a:pPr algn="l" fontAlgn="t"/>
                      <a:r>
                        <a:rPr lang="es-ES_tradnl" sz="400" u="none" strike="noStrike">
                          <a:effectLst/>
                        </a:rPr>
                        <a:t>Sin desarrollar </a:t>
                      </a:r>
                      <a:endParaRPr lang="es-ES_tradnl" sz="400" b="0" i="0" u="none" strike="noStrike">
                        <a:solidFill>
                          <a:srgbClr val="7030A0"/>
                        </a:solidFill>
                        <a:effectLst/>
                        <a:latin typeface="Calibri" charset="0"/>
                      </a:endParaRPr>
                    </a:p>
                  </a:txBody>
                  <a:tcPr marL="4103" marR="4103" marT="4103" marB="0"/>
                </a:tc>
                <a:tc>
                  <a:txBody>
                    <a:bodyPr/>
                    <a:lstStyle/>
                    <a:p>
                      <a:pPr algn="l" fontAlgn="t"/>
                      <a:r>
                        <a:rPr lang="es-ES_tradnl" sz="400" u="none" strike="noStrike">
                          <a:effectLst/>
                        </a:rPr>
                        <a:t>Falta desarrollo. Para la práctica de las requisas se designará a una persona del mismo género con el que se identifique la persona materia de registro. En el caso de las personas trans se tendrá en cuenta el género que estas manifiesten, con independencia de lo que establezca su documento de identidad. En todos los casos, se le preguntará si prefiere ser requisado(a) por un funcionario hombre o mujer del Cuerpo de Custodia y Vigilancia.</a:t>
                      </a:r>
                      <a:endParaRPr lang="es-ES_tradnl" sz="400" b="0" i="0" u="none" strike="noStrike">
                        <a:solidFill>
                          <a:srgbClr val="7030A0"/>
                        </a:solidFill>
                        <a:effectLst/>
                        <a:latin typeface="Calibri" charset="0"/>
                      </a:endParaRPr>
                    </a:p>
                  </a:txBody>
                  <a:tcPr marL="4103" marR="4103" marT="4103" marB="0"/>
                </a:tc>
                <a:tc>
                  <a:txBody>
                    <a:bodyPr/>
                    <a:lstStyle/>
                    <a:p>
                      <a:pPr algn="l" fontAlgn="t"/>
                      <a:r>
                        <a:rPr lang="es-ES_tradnl" sz="400" u="none" strike="noStrike">
                          <a:effectLst/>
                        </a:rPr>
                        <a:t>Falta desarrollo. Debe hacerse una ruta para que quede claro el procedimiento. </a:t>
                      </a:r>
                      <a:endParaRPr lang="es-ES_tradnl" sz="400" b="0" i="0" u="none" strike="noStrike">
                        <a:solidFill>
                          <a:srgbClr val="7030A0"/>
                        </a:solidFill>
                        <a:effectLst/>
                        <a:latin typeface="Calibri" charset="0"/>
                      </a:endParaRPr>
                    </a:p>
                  </a:txBody>
                  <a:tcPr marL="4103" marR="4103" marT="4103" marB="0"/>
                </a:tc>
                <a:tc>
                  <a:txBody>
                    <a:bodyPr/>
                    <a:lstStyle/>
                    <a:p>
                      <a:pPr algn="l" fontAlgn="t"/>
                      <a:r>
                        <a:rPr lang="es-ES_tradnl" sz="400" u="none" strike="noStrike">
                          <a:effectLst/>
                        </a:rPr>
                        <a:t>Falta desarrollo. No queda claro cómo funciona, cuántas personas lo integran (a diferencia del comité de salud, que tiene reglamentación). </a:t>
                      </a:r>
                      <a:endParaRPr lang="es-ES_tradnl" sz="400" b="0" i="0" u="none" strike="noStrike">
                        <a:solidFill>
                          <a:srgbClr val="7030A0"/>
                        </a:solidFill>
                        <a:effectLst/>
                        <a:latin typeface="Calibri" charset="0"/>
                      </a:endParaRPr>
                    </a:p>
                  </a:txBody>
                  <a:tcPr marL="4103" marR="4103" marT="4103" marB="0"/>
                </a:tc>
                <a:tc>
                  <a:txBody>
                    <a:bodyPr/>
                    <a:lstStyle/>
                    <a:p>
                      <a:pPr algn="l" fontAlgn="t"/>
                      <a:r>
                        <a:rPr lang="es-ES_tradnl" sz="400" u="none" strike="noStrike">
                          <a:effectLst/>
                        </a:rPr>
                        <a:t>PARÁGRAFO 1º. El Establecimiento de Reclusión debe implementar un protocolo de confidencialidad que garantice el respeto del derecho al habeas data en la recolección de la información de la cartilla biográfica. En desarrollo de esta actividad se debe garantizar la confidencialidad de la información sobre la orientación sexual y la expresión e identidad de género de las personas privadas de la libertad, su estado de salud, en especial en los casos de las personas que viven con VIH, y relativa a la identidad de los niños, niñas y adolescentes.</a:t>
                      </a:r>
                      <a:endParaRPr lang="es-ES_tradnl" sz="400" b="0" i="0" u="none" strike="noStrike">
                        <a:solidFill>
                          <a:srgbClr val="7030A0"/>
                        </a:solidFill>
                        <a:effectLst/>
                        <a:latin typeface="Calibri" charset="0"/>
                      </a:endParaRPr>
                    </a:p>
                  </a:txBody>
                  <a:tcPr marL="4103" marR="4103" marT="4103" marB="0"/>
                </a:tc>
                <a:tc>
                  <a:txBody>
                    <a:bodyPr/>
                    <a:lstStyle/>
                    <a:p>
                      <a:pPr algn="l" fontAlgn="t"/>
                      <a:r>
                        <a:rPr lang="es-ES_tradnl" sz="400" u="none" strike="noStrike">
                          <a:effectLst/>
                        </a:rPr>
                        <a:t>Madres privadas de la libertad con hijos(as). Se debe revisar en caso de hijos (as) de personas trans. </a:t>
                      </a:r>
                      <a:endParaRPr lang="es-ES_tradnl" sz="400" b="0" i="0" u="none" strike="noStrike">
                        <a:solidFill>
                          <a:srgbClr val="7030A0"/>
                        </a:solidFill>
                        <a:effectLst/>
                        <a:latin typeface="Calibri" charset="0"/>
                      </a:endParaRPr>
                    </a:p>
                  </a:txBody>
                  <a:tcPr marL="4103" marR="4103" marT="4103" marB="0"/>
                </a:tc>
                <a:tc>
                  <a:txBody>
                    <a:bodyPr/>
                    <a:lstStyle/>
                    <a:p>
                      <a:pPr algn="l" fontAlgn="t"/>
                      <a:r>
                        <a:rPr lang="es-ES_tradnl" sz="400" u="none" strike="noStrike">
                          <a:effectLst/>
                        </a:rPr>
                        <a:t>ARTÍCULO 88. PELUQUERÍA Y BARBERÍA. En todo Establecimiento de reclusión existirá una peluquería al servicio de las personas privadas de la libertad, atendida por un grupo de estos. Todos ellos podrán utilizar máquinas de afeitar de su propiedad y las internas tendrán sus elementos para el arreglo de uñas siempre y cuando no impliquen riesgo para la seguridad del establecimiento. Le falta enfoque de género y protección para la población LGBT. </a:t>
                      </a:r>
                      <a:endParaRPr lang="es-ES_tradnl" sz="400" b="0" i="0" u="none" strike="noStrike">
                        <a:solidFill>
                          <a:srgbClr val="7030A0"/>
                        </a:solidFill>
                        <a:effectLst/>
                        <a:latin typeface="Calibri" charset="0"/>
                      </a:endParaRPr>
                    </a:p>
                  </a:txBody>
                  <a:tcPr marL="4103" marR="4103" marT="4103" marB="0"/>
                </a:tc>
                <a:tc>
                  <a:txBody>
                    <a:bodyPr/>
                    <a:lstStyle/>
                    <a:p>
                      <a:pPr algn="l" fontAlgn="t"/>
                      <a:r>
                        <a:rPr lang="es-ES_tradnl" sz="400" u="none" strike="noStrike">
                          <a:effectLst/>
                        </a:rPr>
                        <a:t>Registro de delitos contra personas LGBT </a:t>
                      </a:r>
                      <a:endParaRPr lang="es-ES_tradnl" sz="400" b="0" i="0" u="none" strike="noStrike">
                        <a:solidFill>
                          <a:srgbClr val="7030A0"/>
                        </a:solidFill>
                        <a:effectLst/>
                        <a:latin typeface="Calibri" charset="0"/>
                      </a:endParaRPr>
                    </a:p>
                  </a:txBody>
                  <a:tcPr marL="4103" marR="4103" marT="4103" marB="0"/>
                </a:tc>
              </a:tr>
              <a:tr h="984671">
                <a:tc>
                  <a:txBody>
                    <a:bodyPr/>
                    <a:lstStyle/>
                    <a:p>
                      <a:pPr algn="l" fontAlgn="t"/>
                      <a:r>
                        <a:rPr lang="sk-SK" sz="400" u="none" strike="noStrike">
                          <a:effectLst/>
                        </a:rPr>
                        <a:t> </a:t>
                      </a:r>
                      <a:endParaRPr lang="sk-SK" sz="400" b="0" i="0" u="none" strike="noStrike">
                        <a:solidFill>
                          <a:srgbClr val="7030A0"/>
                        </a:solidFill>
                        <a:effectLst/>
                        <a:latin typeface="Calibri" charset="0"/>
                      </a:endParaRPr>
                    </a:p>
                  </a:txBody>
                  <a:tcPr marL="4103" marR="4103" marT="4103" marB="0"/>
                </a:tc>
                <a:tc>
                  <a:txBody>
                    <a:bodyPr/>
                    <a:lstStyle/>
                    <a:p>
                      <a:pPr algn="l" fontAlgn="t"/>
                      <a:r>
                        <a:rPr lang="es-ES_tradnl" sz="400" u="none" strike="noStrike">
                          <a:effectLst/>
                        </a:rPr>
                        <a:t>Falta desarrollo del parágrafo 5º, el cual indica "El Director de cada Establecimiento de reclusión determinará en el reglamento de régimen interno, con base en la estructura, categorización, criterios de clasificación y enfoque diferencial, la distribución de las áreas destinadas para la habitabilidad de las personas privadas de la libertad".</a:t>
                      </a:r>
                      <a:endParaRPr lang="es-ES_tradnl" sz="400" b="0" i="0" u="none" strike="noStrike">
                        <a:solidFill>
                          <a:srgbClr val="7030A0"/>
                        </a:solidFill>
                        <a:effectLst/>
                        <a:latin typeface="Calibri" charset="0"/>
                      </a:endParaRPr>
                    </a:p>
                  </a:txBody>
                  <a:tcPr marL="4103" marR="4103" marT="4103" marB="0"/>
                </a:tc>
                <a:tc>
                  <a:txBody>
                    <a:bodyPr/>
                    <a:lstStyle/>
                    <a:p>
                      <a:pPr algn="l" fontAlgn="t"/>
                      <a:r>
                        <a:rPr lang="es-ES_tradnl" sz="400" u="none" strike="noStrike">
                          <a:effectLst/>
                        </a:rPr>
                        <a:t>Revisar y adoptar a las necesidades de la población trans. Si quieren una lista entonces que se haga una lista con la participación de las internas.</a:t>
                      </a:r>
                      <a:endParaRPr lang="es-ES_tradnl" sz="400" b="0" i="0" u="none" strike="noStrike">
                        <a:solidFill>
                          <a:srgbClr val="7030A0"/>
                        </a:solidFill>
                        <a:effectLst/>
                        <a:latin typeface="Calibri" charset="0"/>
                      </a:endParaRPr>
                    </a:p>
                  </a:txBody>
                  <a:tcPr marL="4103" marR="4103" marT="4103" marB="0"/>
                </a:tc>
                <a:tc>
                  <a:txBody>
                    <a:bodyPr/>
                    <a:lstStyle/>
                    <a:p>
                      <a:pPr algn="l" fontAlgn="t"/>
                      <a:r>
                        <a:rPr lang="es-ES_tradnl" sz="400" u="none" strike="noStrike">
                          <a:effectLst/>
                        </a:rPr>
                        <a:t>Revisar que significa cuando hace referencia a personas del género masculino. Eso quiere decir que pueden entrar hombres trans? O se refiere a sexo? </a:t>
                      </a:r>
                      <a:endParaRPr lang="es-ES_tradnl" sz="400" b="0" i="0" u="none" strike="noStrike">
                        <a:solidFill>
                          <a:srgbClr val="7030A0"/>
                        </a:solidFill>
                        <a:effectLst/>
                        <a:latin typeface="Calibri" charset="0"/>
                      </a:endParaRPr>
                    </a:p>
                  </a:txBody>
                  <a:tcPr marL="4103" marR="4103" marT="4103" marB="0"/>
                </a:tc>
                <a:tc>
                  <a:txBody>
                    <a:bodyPr/>
                    <a:lstStyle/>
                    <a:p>
                      <a:pPr algn="l" fontAlgn="t"/>
                      <a:r>
                        <a:rPr lang="es-ES_tradnl" sz="400" u="none" strike="noStrike">
                          <a:effectLst/>
                        </a:rPr>
                        <a:t>Falta desarrollo. En casos excepcionales, cuando no existan los correspondientes espacios adecuados, éstas se podrán realizar en las celdas o dormitorios.</a:t>
                      </a:r>
                      <a:endParaRPr lang="es-ES_tradnl" sz="400" b="0" i="0" u="none" strike="noStrike">
                        <a:solidFill>
                          <a:srgbClr val="7030A0"/>
                        </a:solidFill>
                        <a:effectLst/>
                        <a:latin typeface="Calibri" charset="0"/>
                      </a:endParaRPr>
                    </a:p>
                  </a:txBody>
                  <a:tcPr marL="4103" marR="4103" marT="4103" marB="0"/>
                </a:tc>
                <a:tc>
                  <a:txBody>
                    <a:bodyPr/>
                    <a:lstStyle/>
                    <a:p>
                      <a:pPr algn="l" fontAlgn="t"/>
                      <a:r>
                        <a:rPr lang="es-ES_tradnl" sz="400" u="none" strike="noStrike">
                          <a:effectLst/>
                        </a:rPr>
                        <a:t>No se especifica como va a funcionar. Debe decir algo para que se evite que las personas paguen por la visita íntima. </a:t>
                      </a:r>
                      <a:endParaRPr lang="es-ES_tradnl" sz="400" b="0" i="0" u="none" strike="noStrike">
                        <a:solidFill>
                          <a:srgbClr val="7030A0"/>
                        </a:solidFill>
                        <a:effectLst/>
                        <a:latin typeface="Calibri" charset="0"/>
                      </a:endParaRPr>
                    </a:p>
                  </a:txBody>
                  <a:tcPr marL="4103" marR="4103" marT="4103" marB="0"/>
                </a:tc>
                <a:tc>
                  <a:txBody>
                    <a:bodyPr/>
                    <a:lstStyle/>
                    <a:p>
                      <a:pPr algn="l" fontAlgn="t"/>
                      <a:r>
                        <a:rPr lang="es-ES_tradnl" sz="400" u="none" strike="noStrike">
                          <a:effectLst/>
                        </a:rPr>
                        <a:t>Sin desarrollar </a:t>
                      </a:r>
                      <a:endParaRPr lang="es-ES_tradnl" sz="400" b="0" i="0" u="none" strike="noStrike">
                        <a:solidFill>
                          <a:srgbClr val="7030A0"/>
                        </a:solidFill>
                        <a:effectLst/>
                        <a:latin typeface="Calibri" charset="0"/>
                      </a:endParaRPr>
                    </a:p>
                  </a:txBody>
                  <a:tcPr marL="4103" marR="4103" marT="4103" marB="0"/>
                </a:tc>
                <a:tc>
                  <a:txBody>
                    <a:bodyPr/>
                    <a:lstStyle/>
                    <a:p>
                      <a:pPr algn="l" fontAlgn="t"/>
                      <a:r>
                        <a:rPr lang="es-ES_tradnl" sz="400" u="none" strike="noStrike">
                          <a:effectLst/>
                        </a:rPr>
                        <a:t>Falta desarrollo. Para la práctica de las requisas se designará a una persona del mismo género con el que se identifique la persona materia de registro. En el caso de las personas trans se tendrá en cuenta el género que estas manifiesten, con independencia de lo que establezca su documento de identidad. En todos los casos, se le preguntará si prefiere ser requisado(a) por un funcionario hombre o mujer del Cuerpo de Custodia y Vigilancia.</a:t>
                      </a:r>
                      <a:endParaRPr lang="es-ES_tradnl" sz="400" b="0" i="0" u="none" strike="noStrike">
                        <a:solidFill>
                          <a:srgbClr val="7030A0"/>
                        </a:solidFill>
                        <a:effectLst/>
                        <a:latin typeface="Calibri" charset="0"/>
                      </a:endParaRPr>
                    </a:p>
                  </a:txBody>
                  <a:tcPr marL="4103" marR="4103" marT="4103" marB="0"/>
                </a:tc>
                <a:tc>
                  <a:txBody>
                    <a:bodyPr/>
                    <a:lstStyle/>
                    <a:p>
                      <a:pPr algn="l" fontAlgn="t"/>
                      <a:r>
                        <a:rPr lang="es-ES_tradnl" sz="400" u="none" strike="noStrike">
                          <a:effectLst/>
                        </a:rPr>
                        <a:t>Falta desarrollo. Debe hacerse una ruta para que quede claro el procedimiento. </a:t>
                      </a:r>
                      <a:endParaRPr lang="es-ES_tradnl" sz="400" b="0" i="0" u="none" strike="noStrike">
                        <a:solidFill>
                          <a:srgbClr val="7030A0"/>
                        </a:solidFill>
                        <a:effectLst/>
                        <a:latin typeface="Calibri" charset="0"/>
                      </a:endParaRPr>
                    </a:p>
                  </a:txBody>
                  <a:tcPr marL="4103" marR="4103" marT="4103" marB="0"/>
                </a:tc>
                <a:tc>
                  <a:txBody>
                    <a:bodyPr/>
                    <a:lstStyle/>
                    <a:p>
                      <a:pPr algn="l" fontAlgn="t"/>
                      <a:r>
                        <a:rPr lang="es-ES_tradnl" sz="400" u="none" strike="noStrike">
                          <a:effectLst/>
                        </a:rPr>
                        <a:t>Falta desarrollo. No queda claro cómo funciona, cuántas personas lo integran (a diferencia del comité de salud, que tiene reglamentación). </a:t>
                      </a:r>
                      <a:endParaRPr lang="es-ES_tradnl" sz="400" b="0" i="0" u="none" strike="noStrike">
                        <a:solidFill>
                          <a:srgbClr val="7030A0"/>
                        </a:solidFill>
                        <a:effectLst/>
                        <a:latin typeface="Calibri" charset="0"/>
                      </a:endParaRPr>
                    </a:p>
                  </a:txBody>
                  <a:tcPr marL="4103" marR="4103" marT="4103" marB="0"/>
                </a:tc>
                <a:tc>
                  <a:txBody>
                    <a:bodyPr/>
                    <a:lstStyle/>
                    <a:p>
                      <a:pPr algn="l" fontAlgn="t"/>
                      <a:r>
                        <a:rPr lang="es-ES_tradnl" sz="400" u="none" strike="noStrike">
                          <a:effectLst/>
                        </a:rPr>
                        <a:t>PARÁGRAFO 1º. El Establecimiento de Reclusión debe implementar un protocolo de confidencialidad que garantice el respeto del derecho al habeas data en la recolección de la información de la cartilla biográfica. En desarrollo de esta actividad se debe garantizar la confidencialidad de la información sobre la orientación sexual y la expresión e identidad de género de las personas privadas de la libertad, su estado de salud, en especial en los casos de las personas que viven con VIH, y relativa a la identidad de los niños, niñas y adolescentes.</a:t>
                      </a:r>
                      <a:endParaRPr lang="es-ES_tradnl" sz="400" b="0" i="0" u="none" strike="noStrike">
                        <a:solidFill>
                          <a:srgbClr val="7030A0"/>
                        </a:solidFill>
                        <a:effectLst/>
                        <a:latin typeface="Calibri" charset="0"/>
                      </a:endParaRPr>
                    </a:p>
                  </a:txBody>
                  <a:tcPr marL="4103" marR="4103" marT="4103" marB="0"/>
                </a:tc>
                <a:tc>
                  <a:txBody>
                    <a:bodyPr/>
                    <a:lstStyle/>
                    <a:p>
                      <a:pPr algn="l" fontAlgn="t"/>
                      <a:r>
                        <a:rPr lang="es-ES_tradnl" sz="400" u="none" strike="noStrike">
                          <a:effectLst/>
                        </a:rPr>
                        <a:t>Madres privadas de la libertad con hijos(as). Se debe revisar en caso de hijos (as) de personas trans. </a:t>
                      </a:r>
                      <a:endParaRPr lang="es-ES_tradnl" sz="400" b="0" i="0" u="none" strike="noStrike">
                        <a:solidFill>
                          <a:srgbClr val="7030A0"/>
                        </a:solidFill>
                        <a:effectLst/>
                        <a:latin typeface="Calibri" charset="0"/>
                      </a:endParaRPr>
                    </a:p>
                  </a:txBody>
                  <a:tcPr marL="4103" marR="4103" marT="4103" marB="0"/>
                </a:tc>
                <a:tc>
                  <a:txBody>
                    <a:bodyPr/>
                    <a:lstStyle/>
                    <a:p>
                      <a:pPr algn="l" fontAlgn="t"/>
                      <a:r>
                        <a:rPr lang="es-ES_tradnl" sz="400" u="none" strike="noStrike">
                          <a:effectLst/>
                        </a:rPr>
                        <a:t>Revisar ortografia. </a:t>
                      </a:r>
                      <a:endParaRPr lang="es-ES_tradnl" sz="400" b="0" i="0" u="none" strike="noStrike">
                        <a:solidFill>
                          <a:srgbClr val="7030A0"/>
                        </a:solidFill>
                        <a:effectLst/>
                        <a:latin typeface="Calibri" charset="0"/>
                      </a:endParaRPr>
                    </a:p>
                  </a:txBody>
                  <a:tcPr marL="4103" marR="4103" marT="4103" marB="0"/>
                </a:tc>
                <a:tc>
                  <a:txBody>
                    <a:bodyPr/>
                    <a:lstStyle/>
                    <a:p>
                      <a:pPr algn="l" fontAlgn="t"/>
                      <a:r>
                        <a:rPr lang="es-ES_tradnl" sz="400" u="none" strike="noStrike">
                          <a:effectLst/>
                        </a:rPr>
                        <a:t>Registro de delitos contra personas LGBT </a:t>
                      </a:r>
                      <a:endParaRPr lang="es-ES_tradnl" sz="400" b="0" i="0" u="none" strike="noStrike">
                        <a:solidFill>
                          <a:srgbClr val="7030A0"/>
                        </a:solidFill>
                        <a:effectLst/>
                        <a:latin typeface="Calibri" charset="0"/>
                      </a:endParaRPr>
                    </a:p>
                  </a:txBody>
                  <a:tcPr marL="4103" marR="4103" marT="4103" marB="0"/>
                </a:tc>
              </a:tr>
              <a:tr h="984671">
                <a:tc>
                  <a:txBody>
                    <a:bodyPr/>
                    <a:lstStyle/>
                    <a:p>
                      <a:pPr algn="l" fontAlgn="t"/>
                      <a:r>
                        <a:rPr lang="sk-SK" sz="400" u="none" strike="noStrike">
                          <a:effectLst/>
                        </a:rPr>
                        <a:t> </a:t>
                      </a:r>
                      <a:endParaRPr lang="sk-SK" sz="400" b="0" i="0" u="none" strike="noStrike">
                        <a:solidFill>
                          <a:srgbClr val="7030A0"/>
                        </a:solidFill>
                        <a:effectLst/>
                        <a:latin typeface="Calibri" charset="0"/>
                      </a:endParaRPr>
                    </a:p>
                  </a:txBody>
                  <a:tcPr marL="4103" marR="4103" marT="4103" marB="0"/>
                </a:tc>
                <a:tc>
                  <a:txBody>
                    <a:bodyPr/>
                    <a:lstStyle/>
                    <a:p>
                      <a:pPr algn="l" fontAlgn="t"/>
                      <a:r>
                        <a:rPr lang="es-ES_tradnl" sz="400" u="none" strike="noStrike">
                          <a:effectLst/>
                        </a:rPr>
                        <a:t>Falta desarrollo del parágrafo 5º, el cual indica "El Director de cada Establecimiento de reclusión determinará en el reglamento de régimen interno, con base en la estructura, categorización, criterios de clasificación y enfoque diferencial, la distribución de las áreas destinadas para la habitabilidad de las personas privadas de la libertad".</a:t>
                      </a:r>
                      <a:endParaRPr lang="es-ES_tradnl" sz="400" b="0" i="0" u="none" strike="noStrike">
                        <a:solidFill>
                          <a:srgbClr val="7030A0"/>
                        </a:solidFill>
                        <a:effectLst/>
                        <a:latin typeface="Calibri" charset="0"/>
                      </a:endParaRPr>
                    </a:p>
                  </a:txBody>
                  <a:tcPr marL="4103" marR="4103" marT="4103" marB="0"/>
                </a:tc>
                <a:tc>
                  <a:txBody>
                    <a:bodyPr/>
                    <a:lstStyle/>
                    <a:p>
                      <a:pPr algn="l" fontAlgn="t"/>
                      <a:r>
                        <a:rPr lang="es-ES_tradnl" sz="400" u="none" strike="noStrike">
                          <a:effectLst/>
                        </a:rPr>
                        <a:t>Revisar y adoptar a las necesidades de la población trans. Si quieren una lista entonces que se haga una lista con la participación de las internas.</a:t>
                      </a:r>
                      <a:endParaRPr lang="es-ES_tradnl" sz="400" b="0" i="0" u="none" strike="noStrike">
                        <a:solidFill>
                          <a:srgbClr val="7030A0"/>
                        </a:solidFill>
                        <a:effectLst/>
                        <a:latin typeface="Calibri" charset="0"/>
                      </a:endParaRPr>
                    </a:p>
                  </a:txBody>
                  <a:tcPr marL="4103" marR="4103" marT="4103" marB="0"/>
                </a:tc>
                <a:tc>
                  <a:txBody>
                    <a:bodyPr/>
                    <a:lstStyle/>
                    <a:p>
                      <a:pPr algn="l" fontAlgn="t"/>
                      <a:r>
                        <a:rPr lang="es-ES_tradnl" sz="400" u="none" strike="noStrike">
                          <a:effectLst/>
                        </a:rPr>
                        <a:t>Revisar que significa cuando hace referencia a personas del género masculino. Eso quiere decir que pueden entrar hombres trans? O se refiere a sexo? </a:t>
                      </a:r>
                      <a:endParaRPr lang="es-ES_tradnl" sz="400" b="0" i="0" u="none" strike="noStrike">
                        <a:solidFill>
                          <a:srgbClr val="7030A0"/>
                        </a:solidFill>
                        <a:effectLst/>
                        <a:latin typeface="Calibri" charset="0"/>
                      </a:endParaRPr>
                    </a:p>
                  </a:txBody>
                  <a:tcPr marL="4103" marR="4103" marT="4103" marB="0"/>
                </a:tc>
                <a:tc>
                  <a:txBody>
                    <a:bodyPr/>
                    <a:lstStyle/>
                    <a:p>
                      <a:pPr algn="l" fontAlgn="t"/>
                      <a:r>
                        <a:rPr lang="es-ES_tradnl" sz="400" u="none" strike="noStrike">
                          <a:effectLst/>
                        </a:rPr>
                        <a:t>Falta desarrollo. En casos excepcionales, cuando no existan los correspondientes espacios adecuados, éstas se podrán realizar en las celdas o dormitorios.</a:t>
                      </a:r>
                      <a:endParaRPr lang="es-ES_tradnl" sz="400" b="0" i="0" u="none" strike="noStrike">
                        <a:solidFill>
                          <a:srgbClr val="7030A0"/>
                        </a:solidFill>
                        <a:effectLst/>
                        <a:latin typeface="Calibri" charset="0"/>
                      </a:endParaRPr>
                    </a:p>
                  </a:txBody>
                  <a:tcPr marL="4103" marR="4103" marT="4103" marB="0"/>
                </a:tc>
                <a:tc>
                  <a:txBody>
                    <a:bodyPr/>
                    <a:lstStyle/>
                    <a:p>
                      <a:pPr algn="l" fontAlgn="t"/>
                      <a:r>
                        <a:rPr lang="es-ES_tradnl" sz="400" u="none" strike="noStrike">
                          <a:effectLst/>
                        </a:rPr>
                        <a:t>No se especifica como va a funcionar. Debe decir algo para que se evite que las personas paguen por la visita íntima. </a:t>
                      </a:r>
                      <a:endParaRPr lang="es-ES_tradnl" sz="400" b="0" i="0" u="none" strike="noStrike">
                        <a:solidFill>
                          <a:srgbClr val="7030A0"/>
                        </a:solidFill>
                        <a:effectLst/>
                        <a:latin typeface="Calibri" charset="0"/>
                      </a:endParaRPr>
                    </a:p>
                  </a:txBody>
                  <a:tcPr marL="4103" marR="4103" marT="4103" marB="0"/>
                </a:tc>
                <a:tc>
                  <a:txBody>
                    <a:bodyPr/>
                    <a:lstStyle/>
                    <a:p>
                      <a:pPr algn="l" fontAlgn="t"/>
                      <a:r>
                        <a:rPr lang="es-ES_tradnl" sz="400" u="none" strike="noStrike">
                          <a:effectLst/>
                        </a:rPr>
                        <a:t>Sin desarrollar </a:t>
                      </a:r>
                      <a:endParaRPr lang="es-ES_tradnl" sz="400" b="0" i="0" u="none" strike="noStrike">
                        <a:solidFill>
                          <a:srgbClr val="7030A0"/>
                        </a:solidFill>
                        <a:effectLst/>
                        <a:latin typeface="Calibri" charset="0"/>
                      </a:endParaRPr>
                    </a:p>
                  </a:txBody>
                  <a:tcPr marL="4103" marR="4103" marT="4103" marB="0"/>
                </a:tc>
                <a:tc>
                  <a:txBody>
                    <a:bodyPr/>
                    <a:lstStyle/>
                    <a:p>
                      <a:pPr algn="l" fontAlgn="t"/>
                      <a:r>
                        <a:rPr lang="es-ES_tradnl" sz="400" u="none" strike="noStrike">
                          <a:effectLst/>
                        </a:rPr>
                        <a:t>Falta desarrollo. Para la práctica de las requisas se designará a una persona del mismo género con el que se identifique la persona materia de registro. En el caso de las personas trans se tendrá en cuenta el género que estas manifiesten, con independencia de lo que establezca su documento de identidad. En todos los casos, se le preguntará si prefiere ser requisado(a) por un funcionario hombre o mujer del Cuerpo de Custodia y Vigilancia.</a:t>
                      </a:r>
                      <a:endParaRPr lang="es-ES_tradnl" sz="400" b="0" i="0" u="none" strike="noStrike">
                        <a:solidFill>
                          <a:srgbClr val="7030A0"/>
                        </a:solidFill>
                        <a:effectLst/>
                        <a:latin typeface="Calibri" charset="0"/>
                      </a:endParaRPr>
                    </a:p>
                  </a:txBody>
                  <a:tcPr marL="4103" marR="4103" marT="4103" marB="0"/>
                </a:tc>
                <a:tc>
                  <a:txBody>
                    <a:bodyPr/>
                    <a:lstStyle/>
                    <a:p>
                      <a:pPr algn="l" fontAlgn="t"/>
                      <a:r>
                        <a:rPr lang="es-ES_tradnl" sz="400" u="none" strike="noStrike">
                          <a:effectLst/>
                        </a:rPr>
                        <a:t>Falta desarrollo. Debe hacerse una ruta para que quede claro el procedimiento. </a:t>
                      </a:r>
                      <a:endParaRPr lang="es-ES_tradnl" sz="400" b="0" i="0" u="none" strike="noStrike">
                        <a:solidFill>
                          <a:srgbClr val="7030A0"/>
                        </a:solidFill>
                        <a:effectLst/>
                        <a:latin typeface="Calibri" charset="0"/>
                      </a:endParaRPr>
                    </a:p>
                  </a:txBody>
                  <a:tcPr marL="4103" marR="4103" marT="4103" marB="0"/>
                </a:tc>
                <a:tc>
                  <a:txBody>
                    <a:bodyPr/>
                    <a:lstStyle/>
                    <a:p>
                      <a:pPr algn="l" fontAlgn="t"/>
                      <a:r>
                        <a:rPr lang="es-ES_tradnl" sz="400" u="none" strike="noStrike">
                          <a:effectLst/>
                        </a:rPr>
                        <a:t>Falta desarrollo. No queda claro cómo funciona, cuántas personas lo integran (a diferencia del comité de salud, que tiene reglamentación). </a:t>
                      </a:r>
                      <a:endParaRPr lang="es-ES_tradnl" sz="400" b="0" i="0" u="none" strike="noStrike">
                        <a:solidFill>
                          <a:srgbClr val="7030A0"/>
                        </a:solidFill>
                        <a:effectLst/>
                        <a:latin typeface="Calibri" charset="0"/>
                      </a:endParaRPr>
                    </a:p>
                  </a:txBody>
                  <a:tcPr marL="4103" marR="4103" marT="4103" marB="0"/>
                </a:tc>
                <a:tc>
                  <a:txBody>
                    <a:bodyPr/>
                    <a:lstStyle/>
                    <a:p>
                      <a:pPr algn="l" fontAlgn="t"/>
                      <a:r>
                        <a:rPr lang="es-ES_tradnl" sz="400" u="none" strike="noStrike">
                          <a:effectLst/>
                        </a:rPr>
                        <a:t>PARÁGRAFO 1º. El Establecimiento de Reclusión debe implementar un protocolo de confidencialidad que garantice el respeto del derecho al habeas data en la recolección de la información de la cartilla biográfica. En desarrollo de esta actividad se debe garantizar la confidencialidad de la información sobre la orientación sexual y la expresión e identidad de género de las personas privadas de la libertad, su estado de salud, en especial en los casos de las personas que viven con VIH, y relativa a la identidad de los niños, niñas y adolescentes.</a:t>
                      </a:r>
                      <a:endParaRPr lang="es-ES_tradnl" sz="400" b="0" i="0" u="none" strike="noStrike">
                        <a:solidFill>
                          <a:srgbClr val="7030A0"/>
                        </a:solidFill>
                        <a:effectLst/>
                        <a:latin typeface="Calibri" charset="0"/>
                      </a:endParaRPr>
                    </a:p>
                  </a:txBody>
                  <a:tcPr marL="4103" marR="4103" marT="4103" marB="0"/>
                </a:tc>
                <a:tc>
                  <a:txBody>
                    <a:bodyPr/>
                    <a:lstStyle/>
                    <a:p>
                      <a:pPr algn="l" fontAlgn="t"/>
                      <a:r>
                        <a:rPr lang="es-ES_tradnl" sz="400" u="none" strike="noStrike">
                          <a:effectLst/>
                        </a:rPr>
                        <a:t>Madres privadas de la libertad con hijos(as). Se debe revisar en caso de hijos (as) de personas trans. </a:t>
                      </a:r>
                      <a:endParaRPr lang="es-ES_tradnl" sz="400" b="0" i="0" u="none" strike="noStrike">
                        <a:solidFill>
                          <a:srgbClr val="7030A0"/>
                        </a:solidFill>
                        <a:effectLst/>
                        <a:latin typeface="Calibri" charset="0"/>
                      </a:endParaRPr>
                    </a:p>
                  </a:txBody>
                  <a:tcPr marL="4103" marR="4103" marT="4103" marB="0"/>
                </a:tc>
                <a:tc>
                  <a:txBody>
                    <a:bodyPr/>
                    <a:lstStyle/>
                    <a:p>
                      <a:pPr algn="l" fontAlgn="t"/>
                      <a:r>
                        <a:rPr lang="es-ES_tradnl" sz="400" u="none" strike="noStrike">
                          <a:effectLst/>
                        </a:rPr>
                        <a:t>Revisar ortografia. </a:t>
                      </a:r>
                      <a:endParaRPr lang="es-ES_tradnl" sz="400" b="0" i="0" u="none" strike="noStrike">
                        <a:solidFill>
                          <a:srgbClr val="7030A0"/>
                        </a:solidFill>
                        <a:effectLst/>
                        <a:latin typeface="Calibri" charset="0"/>
                      </a:endParaRPr>
                    </a:p>
                  </a:txBody>
                  <a:tcPr marL="4103" marR="4103" marT="4103" marB="0"/>
                </a:tc>
                <a:tc>
                  <a:txBody>
                    <a:bodyPr/>
                    <a:lstStyle/>
                    <a:p>
                      <a:pPr algn="l" fontAlgn="t"/>
                      <a:r>
                        <a:rPr lang="es-ES_tradnl" sz="400" u="none" strike="noStrike" dirty="0">
                          <a:effectLst/>
                        </a:rPr>
                        <a:t>Registro de delitos contra personas LGBT </a:t>
                      </a:r>
                      <a:endParaRPr lang="es-ES_tradnl" sz="400" b="0" i="0" u="none" strike="noStrike" dirty="0">
                        <a:solidFill>
                          <a:srgbClr val="7030A0"/>
                        </a:solidFill>
                        <a:effectLst/>
                        <a:latin typeface="Calibri" charset="0"/>
                      </a:endParaRPr>
                    </a:p>
                  </a:txBody>
                  <a:tcPr marL="4103" marR="4103" marT="4103" marB="0"/>
                </a:tc>
              </a:tr>
            </a:tbl>
          </a:graphicData>
        </a:graphic>
      </p:graphicFrame>
    </p:spTree>
    <p:extLst>
      <p:ext uri="{BB962C8B-B14F-4D97-AF65-F5344CB8AC3E}">
        <p14:creationId xmlns:p14="http://schemas.microsoft.com/office/powerpoint/2010/main" val="948472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7841" y="188641"/>
            <a:ext cx="7884000" cy="720080"/>
          </a:xfrm>
        </p:spPr>
        <p:txBody>
          <a:bodyPr/>
          <a:lstStyle/>
          <a:p>
            <a:pPr algn="ctr"/>
            <a:r>
              <a:rPr lang="es-CO" sz="2000" b="1" dirty="0">
                <a:solidFill>
                  <a:schemeClr val="bg1"/>
                </a:solidFill>
              </a:rPr>
              <a:t>Creación de una Mesa de Trabajo para el Seguimiento a los reglamentos internos de los Establecimientos Penitenciarios y Carcelarios del Orden Nacional- ERON a cargo del INPEC-  MESA DE SEGUIMIENTO-.</a:t>
            </a:r>
            <a:r>
              <a:rPr lang="es-ES_tradnl" dirty="0"/>
              <a:t/>
            </a:r>
            <a:br>
              <a:rPr lang="es-ES_tradnl" dirty="0"/>
            </a:br>
            <a:endParaRPr lang="es-ES_tradnl" dirty="0"/>
          </a:p>
        </p:txBody>
      </p:sp>
      <p:sp>
        <p:nvSpPr>
          <p:cNvPr id="3" name="Marcador de contenido 2"/>
          <p:cNvSpPr>
            <a:spLocks noGrp="1"/>
          </p:cNvSpPr>
          <p:nvPr>
            <p:ph idx="1"/>
          </p:nvPr>
        </p:nvSpPr>
        <p:spPr>
          <a:xfrm>
            <a:off x="323528" y="1268760"/>
            <a:ext cx="8568952" cy="4906609"/>
          </a:xfrm>
        </p:spPr>
        <p:txBody>
          <a:bodyPr/>
          <a:lstStyle/>
          <a:p>
            <a:r>
              <a:rPr lang="es-CO" sz="2000" dirty="0"/>
              <a:t> </a:t>
            </a:r>
            <a:r>
              <a:rPr lang="es-CO" sz="2000" dirty="0" smtClean="0"/>
              <a:t>Con </a:t>
            </a:r>
            <a:r>
              <a:rPr lang="es-CO" sz="2000" dirty="0"/>
              <a:t>la finalidad de darle seguimiento al cumplimiento del Reglamento General respecto a las normas relacionados con las personas LGBT, el Estado se compromete a crear una </a:t>
            </a:r>
            <a:r>
              <a:rPr lang="es-CO" sz="2000" i="1" dirty="0"/>
              <a:t>Mesa de Trabajo para el Seguimiento</a:t>
            </a:r>
            <a:r>
              <a:rPr lang="es-CO" sz="2000" b="1" dirty="0"/>
              <a:t> </a:t>
            </a:r>
            <a:r>
              <a:rPr lang="es-CO" sz="2000" i="1" dirty="0"/>
              <a:t>a los reglamentos internos de los Establecimientos Penitenciarios y Carcelarios del Orden Nacional- ERON a cargo del INPEC</a:t>
            </a:r>
            <a:r>
              <a:rPr lang="es-CO" sz="2000" dirty="0"/>
              <a:t> - en adelante LA MESA DE SEGUIMIENTO, conformada por el Ministerio de Justicia y del Derecho, Procuraduría General de la Nación, INPEC, Defensoría del Pueblo, Ministerio del Interior  y Colombia Diversa. </a:t>
            </a:r>
            <a:endParaRPr lang="es-CO" sz="2000" dirty="0" smtClean="0"/>
          </a:p>
          <a:p>
            <a:endParaRPr lang="es-ES_tradnl" sz="2000" dirty="0"/>
          </a:p>
          <a:p>
            <a:r>
              <a:rPr lang="es-CO" sz="2000" dirty="0"/>
              <a:t>La Mesa de Seguimiento se ocupará de revisar la conformidad de los reglamentos internos que se expidan en cada centro de reclusión, con el Reglamento General de los Establecimientos de Reclusión del Orden Nacional -ERON, con relación a las garantías de derecho para las personas LGBT en reclusión y existirá hasta que sean aprobados los 135 Reglamentos Internos.</a:t>
            </a:r>
            <a:endParaRPr lang="es-ES_tradnl" sz="2000" dirty="0"/>
          </a:p>
        </p:txBody>
      </p:sp>
    </p:spTree>
    <p:extLst>
      <p:ext uri="{BB962C8B-B14F-4D97-AF65-F5344CB8AC3E}">
        <p14:creationId xmlns:p14="http://schemas.microsoft.com/office/powerpoint/2010/main" val="1968483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7841" y="364359"/>
            <a:ext cx="7884000" cy="760385"/>
          </a:xfrm>
        </p:spPr>
        <p:txBody>
          <a:bodyPr/>
          <a:lstStyle/>
          <a:p>
            <a:pPr algn="ctr"/>
            <a:r>
              <a:rPr lang="es-ES_tradnl" sz="2000" b="1" dirty="0" smtClean="0">
                <a:solidFill>
                  <a:schemeClr val="bg1"/>
                </a:solidFill>
              </a:rPr>
              <a:t>Mandatos y recomendaciones de la Comisión Interamericana de Derechos Humanos </a:t>
            </a:r>
            <a:endParaRPr lang="es-ES_tradnl" sz="2000" b="1" dirty="0">
              <a:solidFill>
                <a:schemeClr val="bg1"/>
              </a:solidFill>
            </a:endParaRPr>
          </a:p>
        </p:txBody>
      </p:sp>
      <p:sp>
        <p:nvSpPr>
          <p:cNvPr id="3" name="Marcador de contenido 2"/>
          <p:cNvSpPr>
            <a:spLocks noGrp="1"/>
          </p:cNvSpPr>
          <p:nvPr>
            <p:ph idx="1"/>
          </p:nvPr>
        </p:nvSpPr>
        <p:spPr>
          <a:xfrm>
            <a:off x="107504" y="692696"/>
            <a:ext cx="8712968" cy="5482673"/>
          </a:xfrm>
        </p:spPr>
        <p:txBody>
          <a:bodyPr/>
          <a:lstStyle/>
          <a:p>
            <a:r>
              <a:rPr lang="es-CO" dirty="0"/>
              <a:t> </a:t>
            </a:r>
            <a:endParaRPr lang="es-CO" dirty="0" smtClean="0"/>
          </a:p>
          <a:p>
            <a:endParaRPr lang="es-ES_tradnl" sz="1800" dirty="0"/>
          </a:p>
          <a:p>
            <a:pPr marL="342900" lvl="0" indent="-342900">
              <a:buAutoNum type="arabicPeriod"/>
            </a:pPr>
            <a:r>
              <a:rPr lang="es-CO" sz="1800" dirty="0" smtClean="0"/>
              <a:t>Reparar </a:t>
            </a:r>
            <a:r>
              <a:rPr lang="es-CO" sz="1800" dirty="0"/>
              <a:t>integralmente a Marta Lucía Álvarez Giraldo, tanto en el aspecto material como moral, incluyendo medidas de satisfacción por los daños ocasionados. </a:t>
            </a:r>
            <a:endParaRPr lang="es-CO" sz="1800" dirty="0" smtClean="0"/>
          </a:p>
          <a:p>
            <a:pPr marL="342900" lvl="0" indent="-342900">
              <a:buAutoNum type="arabicPeriod"/>
            </a:pPr>
            <a:endParaRPr lang="es-ES_tradnl" sz="1800" dirty="0"/>
          </a:p>
          <a:p>
            <a:pPr lvl="0"/>
            <a:r>
              <a:rPr lang="es-CO" sz="1800" dirty="0" smtClean="0"/>
              <a:t>2. Asegurar</a:t>
            </a:r>
            <a:r>
              <a:rPr lang="es-CO" sz="1800" dirty="0"/>
              <a:t>, a través del Instituto Nacional Penitenciario (INPEC), que se garantice el derecho de las mujeres y de las mujeres lesbianas privadas de libertad a acceder a la visita íntima, de conformidad con lo establecido en el derecho interno. En particular, adoptar protocolos y directivas dirigidas a las y los funcionarios estatales, incluyendo autoridades penitenciarias y carcelarias a todos los niveles, con el fin de garantizar este derecho; además de establecer mecanismos de control y supervisión de cumplimiento en este sentido. </a:t>
            </a:r>
            <a:endParaRPr lang="es-CO" sz="1800" dirty="0" smtClean="0"/>
          </a:p>
          <a:p>
            <a:pPr lvl="0"/>
            <a:endParaRPr lang="es-ES_tradnl" sz="1800" dirty="0"/>
          </a:p>
          <a:p>
            <a:pPr lvl="0"/>
            <a:r>
              <a:rPr lang="es-CO" sz="1800" dirty="0" smtClean="0"/>
              <a:t>3. Adoptar </a:t>
            </a:r>
            <a:r>
              <a:rPr lang="es-CO" sz="1800" dirty="0"/>
              <a:t>la reforma a las normas reglamentarias del INPEC en materia de régimen de los establecimientos penitenciarios y carcelarios, con el fin de garantizar el derecho a la no discriminación de personas privadas de libertad con base en su orientación sexual, en seguimiento a lo establecido en la sentencia T-062 de 2011 emitida por la Corte Constitucional</a:t>
            </a:r>
            <a:r>
              <a:rPr lang="es-CO" sz="1800" dirty="0" smtClean="0"/>
              <a:t>.</a:t>
            </a:r>
            <a:endParaRPr lang="es-ES_tradnl" sz="1800" dirty="0"/>
          </a:p>
          <a:p>
            <a:pPr lvl="0"/>
            <a:endParaRPr lang="es-ES_tradnl" dirty="0"/>
          </a:p>
        </p:txBody>
      </p:sp>
    </p:spTree>
    <p:extLst>
      <p:ext uri="{BB962C8B-B14F-4D97-AF65-F5344CB8AC3E}">
        <p14:creationId xmlns:p14="http://schemas.microsoft.com/office/powerpoint/2010/main" val="1594544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_tradnl"/>
          </a:p>
        </p:txBody>
      </p:sp>
      <p:sp>
        <p:nvSpPr>
          <p:cNvPr id="3" name="Marcador de contenido 2"/>
          <p:cNvSpPr>
            <a:spLocks noGrp="1"/>
          </p:cNvSpPr>
          <p:nvPr>
            <p:ph idx="1"/>
          </p:nvPr>
        </p:nvSpPr>
        <p:spPr>
          <a:xfrm>
            <a:off x="627840" y="1826112"/>
            <a:ext cx="8264640" cy="4349257"/>
          </a:xfrm>
        </p:spPr>
        <p:txBody>
          <a:bodyPr/>
          <a:lstStyle/>
          <a:p>
            <a:pPr lvl="0"/>
            <a:r>
              <a:rPr lang="es-CO" sz="1800" dirty="0" smtClean="0"/>
              <a:t>4. </a:t>
            </a:r>
            <a:r>
              <a:rPr lang="es-CO" sz="1800" dirty="0"/>
              <a:t>Adoptar las medidas estatales necesarias, incluyendo capacitación en derechos humanos a funcionarios estatales, y el establecimiento de mecanismos de control, para garantizar que las personas privadas de libertad no se vean sometidas a tratos discriminatorios -incluyendo sanciones disciplinarias por demostraciones de afecto entre mujeres en establecimientos carcelarios penitenciarios- por parte de las autoridades estatales o por parte de otras personas privadas de libertad en razón de su orientación sexual .</a:t>
            </a:r>
            <a:endParaRPr lang="es-ES_tradnl" sz="1800" dirty="0"/>
          </a:p>
          <a:p>
            <a:r>
              <a:rPr lang="es-CO" sz="1800" dirty="0"/>
              <a:t> </a:t>
            </a:r>
            <a:endParaRPr lang="es-ES_tradnl" sz="1800" dirty="0"/>
          </a:p>
          <a:p>
            <a:pPr lvl="0"/>
            <a:r>
              <a:rPr lang="es-CO" sz="1800" dirty="0" smtClean="0"/>
              <a:t>5. Tomar </a:t>
            </a:r>
            <a:r>
              <a:rPr lang="es-CO" sz="1800" dirty="0"/>
              <a:t>las medidas estatales necesarias para que las personas privadas de libertad en Colombia, que de acuerdo con la normativa interna tienen derecho a la visita íntima, conozcan el presente informe de la CIDH, así como las disposiciones internas relacionadas con el derecho a la visita íntima sin discriminación alguna con base en la orientación sexual o el sexo. </a:t>
            </a:r>
            <a:endParaRPr lang="es-ES_tradnl" sz="1800" dirty="0"/>
          </a:p>
          <a:p>
            <a:endParaRPr lang="es-ES_tradnl" dirty="0"/>
          </a:p>
        </p:txBody>
      </p:sp>
    </p:spTree>
    <p:extLst>
      <p:ext uri="{BB962C8B-B14F-4D97-AF65-F5344CB8AC3E}">
        <p14:creationId xmlns:p14="http://schemas.microsoft.com/office/powerpoint/2010/main" val="1994984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7840" y="260649"/>
            <a:ext cx="7884001" cy="720080"/>
          </a:xfrm>
        </p:spPr>
        <p:txBody>
          <a:bodyPr/>
          <a:lstStyle/>
          <a:p>
            <a:pPr algn="ctr"/>
            <a:r>
              <a:rPr lang="es-ES_tradnl" sz="2400" b="1" dirty="0" smtClean="0">
                <a:solidFill>
                  <a:schemeClr val="bg1"/>
                </a:solidFill>
              </a:rPr>
              <a:t>Definiciones </a:t>
            </a:r>
            <a:r>
              <a:rPr lang="es-ES_tradnl" dirty="0"/>
              <a:t/>
            </a:r>
            <a:br>
              <a:rPr lang="es-ES_tradnl" dirty="0"/>
            </a:br>
            <a:endParaRPr lang="es-ES_tradnl" b="1" dirty="0"/>
          </a:p>
        </p:txBody>
      </p:sp>
      <p:sp>
        <p:nvSpPr>
          <p:cNvPr id="3" name="Marcador de contenido 2"/>
          <p:cNvSpPr>
            <a:spLocks noGrp="1"/>
          </p:cNvSpPr>
          <p:nvPr>
            <p:ph idx="1"/>
          </p:nvPr>
        </p:nvSpPr>
        <p:spPr>
          <a:xfrm>
            <a:off x="511230" y="1268760"/>
            <a:ext cx="7976608" cy="5122633"/>
          </a:xfrm>
        </p:spPr>
        <p:txBody>
          <a:bodyPr/>
          <a:lstStyle/>
          <a:p>
            <a:endParaRPr lang="es-ES_tradnl" sz="1200" b="1" dirty="0" smtClean="0"/>
          </a:p>
          <a:p>
            <a:endParaRPr lang="es-ES_tradnl" dirty="0"/>
          </a:p>
        </p:txBody>
      </p:sp>
      <p:sp>
        <p:nvSpPr>
          <p:cNvPr id="6" name="CuadroTexto 5"/>
          <p:cNvSpPr txBox="1"/>
          <p:nvPr/>
        </p:nvSpPr>
        <p:spPr>
          <a:xfrm>
            <a:off x="395536" y="1556792"/>
            <a:ext cx="5220412" cy="5078313"/>
          </a:xfrm>
          <a:prstGeom prst="rect">
            <a:avLst/>
          </a:prstGeom>
          <a:noFill/>
        </p:spPr>
        <p:txBody>
          <a:bodyPr wrap="square" rtlCol="0">
            <a:spAutoFit/>
          </a:bodyPr>
          <a:lstStyle/>
          <a:p>
            <a:r>
              <a:rPr lang="es-ES_tradnl" b="1" dirty="0" err="1"/>
              <a:t>Orientación</a:t>
            </a:r>
            <a:r>
              <a:rPr lang="es-ES_tradnl" b="1" dirty="0"/>
              <a:t> sexual: </a:t>
            </a:r>
            <a:r>
              <a:rPr lang="es-ES_tradnl" dirty="0"/>
              <a:t>la capacidad de cada persona de sentir una profunda </a:t>
            </a:r>
            <a:r>
              <a:rPr lang="es-ES_tradnl" dirty="0" err="1"/>
              <a:t>atracción</a:t>
            </a:r>
            <a:r>
              <a:rPr lang="es-ES_tradnl" dirty="0"/>
              <a:t> emocional, afectiva y sexual por personas de un </a:t>
            </a:r>
            <a:r>
              <a:rPr lang="es-ES_tradnl" dirty="0" err="1"/>
              <a:t>género</a:t>
            </a:r>
            <a:r>
              <a:rPr lang="es-ES_tradnl" dirty="0"/>
              <a:t> diferente al suyo, o de su mismo </a:t>
            </a:r>
            <a:r>
              <a:rPr lang="es-ES_tradnl" dirty="0" err="1"/>
              <a:t>género</a:t>
            </a:r>
            <a:r>
              <a:rPr lang="es-ES_tradnl" dirty="0"/>
              <a:t>, o de </a:t>
            </a:r>
            <a:r>
              <a:rPr lang="es-ES_tradnl" dirty="0" err="1"/>
              <a:t>más</a:t>
            </a:r>
            <a:r>
              <a:rPr lang="es-ES_tradnl" dirty="0"/>
              <a:t> de un </a:t>
            </a:r>
            <a:r>
              <a:rPr lang="es-ES_tradnl" dirty="0" err="1"/>
              <a:t>género</a:t>
            </a:r>
            <a:r>
              <a:rPr lang="es-ES_tradnl" dirty="0"/>
              <a:t>. </a:t>
            </a:r>
            <a:endParaRPr lang="es-ES_tradnl" dirty="0" smtClean="0"/>
          </a:p>
          <a:p>
            <a:endParaRPr lang="es-ES_tradnl" dirty="0"/>
          </a:p>
          <a:p>
            <a:r>
              <a:rPr lang="es-ES_tradnl" b="1" dirty="0"/>
              <a:t>Identidad de </a:t>
            </a:r>
            <a:r>
              <a:rPr lang="es-ES_tradnl" b="1" dirty="0" err="1"/>
              <a:t>género</a:t>
            </a:r>
            <a:r>
              <a:rPr lang="es-ES_tradnl" b="1" dirty="0"/>
              <a:t>: </a:t>
            </a:r>
            <a:r>
              <a:rPr lang="es-ES_tradnl" dirty="0"/>
              <a:t>la vivencia interna e individual del </a:t>
            </a:r>
            <a:r>
              <a:rPr lang="es-ES_tradnl" dirty="0" err="1"/>
              <a:t>género</a:t>
            </a:r>
            <a:r>
              <a:rPr lang="es-ES_tradnl" dirty="0"/>
              <a:t> tal como cada persona la siente profundamente, la cual </a:t>
            </a:r>
            <a:r>
              <a:rPr lang="es-ES_tradnl" dirty="0" err="1"/>
              <a:t>podría</a:t>
            </a:r>
            <a:r>
              <a:rPr lang="es-ES_tradnl" dirty="0"/>
              <a:t> corresponder o no con el sexo asignado al momento del nacimiento, incluyendo la vivencia personal del cuerpo. </a:t>
            </a:r>
            <a:endParaRPr lang="es-ES_tradnl" dirty="0" smtClean="0"/>
          </a:p>
          <a:p>
            <a:endParaRPr lang="es-ES_tradnl" dirty="0"/>
          </a:p>
          <a:p>
            <a:r>
              <a:rPr lang="es-ES_tradnl" b="1" dirty="0" err="1"/>
              <a:t>Expresión</a:t>
            </a:r>
            <a:r>
              <a:rPr lang="es-ES_tradnl" b="1" dirty="0"/>
              <a:t> de </a:t>
            </a:r>
            <a:r>
              <a:rPr lang="es-ES_tradnl" b="1" dirty="0" err="1"/>
              <a:t>género</a:t>
            </a:r>
            <a:r>
              <a:rPr lang="es-ES_tradnl" dirty="0"/>
              <a:t>: generalmente se refiere a la </a:t>
            </a:r>
            <a:r>
              <a:rPr lang="es-ES_tradnl" dirty="0" err="1"/>
              <a:t>manifestación</a:t>
            </a:r>
            <a:r>
              <a:rPr lang="es-ES_tradnl" dirty="0"/>
              <a:t> del </a:t>
            </a:r>
            <a:r>
              <a:rPr lang="es-ES_tradnl" dirty="0" err="1"/>
              <a:t>género</a:t>
            </a:r>
            <a:r>
              <a:rPr lang="es-ES_tradnl" dirty="0"/>
              <a:t> de la persona, que </a:t>
            </a:r>
            <a:r>
              <a:rPr lang="es-ES_tradnl" dirty="0" err="1"/>
              <a:t>podría</a:t>
            </a:r>
            <a:r>
              <a:rPr lang="es-ES_tradnl" dirty="0"/>
              <a:t> incluir la forma de hablar, </a:t>
            </a:r>
            <a:r>
              <a:rPr lang="es-ES_tradnl" dirty="0" err="1"/>
              <a:t>manerismos</a:t>
            </a:r>
            <a:r>
              <a:rPr lang="es-ES_tradnl" dirty="0"/>
              <a:t>, modo de vestir, comportamiento personal, comportamiento o </a:t>
            </a:r>
            <a:r>
              <a:rPr lang="es-ES_tradnl" dirty="0" err="1"/>
              <a:t>interacción</a:t>
            </a:r>
            <a:r>
              <a:rPr lang="es-ES_tradnl" dirty="0"/>
              <a:t> social, modificaciones corporales, entre otros. </a:t>
            </a:r>
            <a:endParaRPr lang="es-ES_tradnl" dirty="0" smtClean="0"/>
          </a:p>
          <a:p>
            <a:endParaRPr lang="es-ES_tradnl" dirty="0"/>
          </a:p>
        </p:txBody>
      </p:sp>
      <p:pic>
        <p:nvPicPr>
          <p:cNvPr id="7" name="Imagen 6"/>
          <p:cNvPicPr>
            <a:picLocks noChangeAspect="1"/>
          </p:cNvPicPr>
          <p:nvPr/>
        </p:nvPicPr>
        <p:blipFill>
          <a:blip r:embed="rId2"/>
          <a:stretch>
            <a:fillRect/>
          </a:stretch>
        </p:blipFill>
        <p:spPr>
          <a:xfrm>
            <a:off x="5615948" y="4725144"/>
            <a:ext cx="3755364" cy="884772"/>
          </a:xfrm>
          <a:prstGeom prst="rect">
            <a:avLst/>
          </a:prstGeom>
        </p:spPr>
      </p:pic>
      <p:pic>
        <p:nvPicPr>
          <p:cNvPr id="8" name="Imagen 7"/>
          <p:cNvPicPr>
            <a:picLocks noChangeAspect="1"/>
          </p:cNvPicPr>
          <p:nvPr/>
        </p:nvPicPr>
        <p:blipFill>
          <a:blip r:embed="rId3"/>
          <a:stretch>
            <a:fillRect/>
          </a:stretch>
        </p:blipFill>
        <p:spPr>
          <a:xfrm>
            <a:off x="5615948" y="3370737"/>
            <a:ext cx="3370841" cy="918678"/>
          </a:xfrm>
          <a:prstGeom prst="rect">
            <a:avLst/>
          </a:prstGeom>
        </p:spPr>
      </p:pic>
      <p:pic>
        <p:nvPicPr>
          <p:cNvPr id="9" name="Imagen 8"/>
          <p:cNvPicPr>
            <a:picLocks noChangeAspect="1"/>
          </p:cNvPicPr>
          <p:nvPr/>
        </p:nvPicPr>
        <p:blipFill>
          <a:blip r:embed="rId4"/>
          <a:stretch>
            <a:fillRect/>
          </a:stretch>
        </p:blipFill>
        <p:spPr>
          <a:xfrm>
            <a:off x="5597127" y="1954448"/>
            <a:ext cx="3389662" cy="798950"/>
          </a:xfrm>
          <a:prstGeom prst="rect">
            <a:avLst/>
          </a:prstGeom>
        </p:spPr>
      </p:pic>
    </p:spTree>
    <p:extLst>
      <p:ext uri="{BB962C8B-B14F-4D97-AF65-F5344CB8AC3E}">
        <p14:creationId xmlns:p14="http://schemas.microsoft.com/office/powerpoint/2010/main" val="98705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256" y="1257707"/>
            <a:ext cx="7190093" cy="4303768"/>
          </a:xfrm>
          <a:prstGeom prst="rect">
            <a:avLst/>
          </a:prstGeom>
        </p:spPr>
      </p:pic>
    </p:spTree>
    <p:extLst>
      <p:ext uri="{BB962C8B-B14F-4D97-AF65-F5344CB8AC3E}">
        <p14:creationId xmlns:p14="http://schemas.microsoft.com/office/powerpoint/2010/main" val="6773005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flipV="1">
            <a:off x="627841" y="188640"/>
            <a:ext cx="7884000" cy="175719"/>
          </a:xfrm>
        </p:spPr>
        <p:txBody>
          <a:bodyPr/>
          <a:lstStyle/>
          <a:p>
            <a:endParaRPr lang="es-ES_tradnl" dirty="0"/>
          </a:p>
        </p:txBody>
      </p:sp>
      <p:sp>
        <p:nvSpPr>
          <p:cNvPr id="3" name="Marcador de contenido 2"/>
          <p:cNvSpPr>
            <a:spLocks noGrp="1"/>
          </p:cNvSpPr>
          <p:nvPr>
            <p:ph idx="1"/>
          </p:nvPr>
        </p:nvSpPr>
        <p:spPr>
          <a:xfrm>
            <a:off x="395536" y="980728"/>
            <a:ext cx="8208912" cy="5194641"/>
          </a:xfrm>
        </p:spPr>
        <p:txBody>
          <a:bodyPr/>
          <a:lstStyle/>
          <a:p>
            <a:endParaRPr lang="es-ES_tradnl" sz="2000" b="1" dirty="0" smtClean="0"/>
          </a:p>
          <a:p>
            <a:r>
              <a:rPr lang="es-ES_tradnl" sz="2000" b="1" dirty="0"/>
              <a:t>Diversidad corporal</a:t>
            </a:r>
            <a:r>
              <a:rPr lang="es-ES_tradnl" sz="2000" dirty="0"/>
              <a:t>: la diversidad corporal se refiere a una amplia gama de representaciones del cuerpo, por ejemplo, variaciones en la </a:t>
            </a:r>
            <a:r>
              <a:rPr lang="es-ES_tradnl" sz="2000" dirty="0" err="1"/>
              <a:t>anatomía</a:t>
            </a:r>
            <a:r>
              <a:rPr lang="es-ES_tradnl" sz="2000" dirty="0"/>
              <a:t> sexual que se expanden </a:t>
            </a:r>
            <a:r>
              <a:rPr lang="es-ES_tradnl" sz="2000" dirty="0" err="1"/>
              <a:t>más</a:t>
            </a:r>
            <a:r>
              <a:rPr lang="es-ES_tradnl" sz="2000" dirty="0"/>
              <a:t> </a:t>
            </a:r>
            <a:r>
              <a:rPr lang="es-ES_tradnl" sz="2000" dirty="0" err="1"/>
              <a:t>alla</a:t>
            </a:r>
            <a:r>
              <a:rPr lang="es-ES_tradnl" sz="2000" dirty="0"/>
              <a:t>́ del binario hombre/mujer. </a:t>
            </a:r>
            <a:r>
              <a:rPr lang="es-ES_tradnl" sz="2000" dirty="0" err="1"/>
              <a:t>Intersex</a:t>
            </a:r>
            <a:r>
              <a:rPr lang="es-ES_tradnl" sz="2000" dirty="0"/>
              <a:t> es un </a:t>
            </a:r>
            <a:r>
              <a:rPr lang="es-ES_tradnl" sz="2000" dirty="0" err="1"/>
              <a:t>término</a:t>
            </a:r>
            <a:r>
              <a:rPr lang="es-ES_tradnl" sz="2000" dirty="0"/>
              <a:t> sombrilla que abarca esta diversidad corporal. </a:t>
            </a:r>
            <a:endParaRPr lang="es-ES_tradnl" sz="2000" b="1" dirty="0"/>
          </a:p>
          <a:p>
            <a:endParaRPr lang="es-ES_tradnl" sz="2000" b="1" dirty="0" smtClean="0"/>
          </a:p>
          <a:p>
            <a:r>
              <a:rPr lang="es-ES_tradnl" sz="2000" b="1" dirty="0" smtClean="0"/>
              <a:t>Sexo </a:t>
            </a:r>
            <a:r>
              <a:rPr lang="es-ES_tradnl" sz="2000" b="1" dirty="0"/>
              <a:t>asignado al nacer</a:t>
            </a:r>
            <a:r>
              <a:rPr lang="es-ES_tradnl" sz="2000" dirty="0"/>
              <a:t>: esta idea trasciende el concepto de sexo como masculino o femenino. La </a:t>
            </a:r>
            <a:r>
              <a:rPr lang="es-ES_tradnl" sz="2000" dirty="0" err="1"/>
              <a:t>asignación</a:t>
            </a:r>
            <a:r>
              <a:rPr lang="es-ES_tradnl" sz="2000" dirty="0"/>
              <a:t> del sexo no es un hecho </a:t>
            </a:r>
            <a:r>
              <a:rPr lang="es-ES_tradnl" sz="2000" dirty="0" err="1"/>
              <a:t>biológico</a:t>
            </a:r>
            <a:r>
              <a:rPr lang="es-ES_tradnl" sz="2000" dirty="0"/>
              <a:t> innato; </a:t>
            </a:r>
            <a:r>
              <a:rPr lang="es-ES_tradnl" sz="2000" dirty="0" err="1"/>
              <a:t>más</a:t>
            </a:r>
            <a:r>
              <a:rPr lang="es-ES_tradnl" sz="2000" dirty="0"/>
              <a:t> bien, el sexo se asigna al nacer en base a la </a:t>
            </a:r>
            <a:r>
              <a:rPr lang="es-ES_tradnl" sz="2000" dirty="0" err="1"/>
              <a:t>percepción</a:t>
            </a:r>
            <a:r>
              <a:rPr lang="es-ES_tradnl" sz="2000" dirty="0"/>
              <a:t> que otros tienen sobre sus genitales. La </a:t>
            </a:r>
            <a:r>
              <a:rPr lang="es-ES_tradnl" sz="2000" dirty="0" err="1"/>
              <a:t>mayoría</a:t>
            </a:r>
            <a:r>
              <a:rPr lang="es-ES_tradnl" sz="2000" dirty="0"/>
              <a:t> de las personas son </a:t>
            </a:r>
            <a:r>
              <a:rPr lang="es-ES_tradnl" sz="2000" dirty="0" err="1" smtClean="0"/>
              <a:t>facilmente</a:t>
            </a:r>
            <a:r>
              <a:rPr lang="es-ES_tradnl" sz="2000" dirty="0" smtClean="0"/>
              <a:t> </a:t>
            </a:r>
            <a:r>
              <a:rPr lang="es-ES_tradnl" sz="2000" dirty="0"/>
              <a:t>clasificadas pero algunas personas no encajan en el binario mujer/hombre. </a:t>
            </a:r>
          </a:p>
        </p:txBody>
      </p:sp>
      <p:pic>
        <p:nvPicPr>
          <p:cNvPr id="4" name="Imagen 3"/>
          <p:cNvPicPr>
            <a:picLocks noChangeAspect="1"/>
          </p:cNvPicPr>
          <p:nvPr/>
        </p:nvPicPr>
        <p:blipFill>
          <a:blip r:embed="rId2"/>
          <a:stretch>
            <a:fillRect/>
          </a:stretch>
        </p:blipFill>
        <p:spPr>
          <a:xfrm>
            <a:off x="2771800" y="4581128"/>
            <a:ext cx="4351646" cy="1207288"/>
          </a:xfrm>
          <a:prstGeom prst="rect">
            <a:avLst/>
          </a:prstGeom>
        </p:spPr>
      </p:pic>
    </p:spTree>
    <p:extLst>
      <p:ext uri="{BB962C8B-B14F-4D97-AF65-F5344CB8AC3E}">
        <p14:creationId xmlns:p14="http://schemas.microsoft.com/office/powerpoint/2010/main" val="628398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z="2400" dirty="0" smtClean="0">
                <a:solidFill>
                  <a:schemeClr val="bg1"/>
                </a:solidFill>
              </a:rPr>
              <a:t>Asimilando las categorías sobre sexo, expresión y género.</a:t>
            </a:r>
            <a:endParaRPr lang="es-ES_tradnl" sz="2400" dirty="0">
              <a:solidFill>
                <a:schemeClr val="bg1"/>
              </a:solidFill>
            </a:endParaRPr>
          </a:p>
        </p:txBody>
      </p:sp>
      <p:sp>
        <p:nvSpPr>
          <p:cNvPr id="3" name="Marcador de contenido 2"/>
          <p:cNvSpPr>
            <a:spLocks noGrp="1"/>
          </p:cNvSpPr>
          <p:nvPr>
            <p:ph idx="1"/>
          </p:nvPr>
        </p:nvSpPr>
        <p:spPr>
          <a:xfrm>
            <a:off x="627839" y="1556792"/>
            <a:ext cx="5384321" cy="4618577"/>
          </a:xfrm>
        </p:spPr>
        <p:txBody>
          <a:bodyPr/>
          <a:lstStyle/>
          <a:p>
            <a:r>
              <a:rPr lang="es-CO" sz="2000" dirty="0"/>
              <a:t>Hombres masculinos, femeninos o andróginos.</a:t>
            </a:r>
          </a:p>
          <a:p>
            <a:r>
              <a:rPr lang="es-CO" sz="2000" dirty="0"/>
              <a:t>Mujeres femeninas, masculinas o andróginas. </a:t>
            </a:r>
          </a:p>
          <a:p>
            <a:r>
              <a:rPr lang="es-CO" sz="2000" dirty="0"/>
              <a:t>Hombres trans, femeninos, masculinos o andróginos. </a:t>
            </a:r>
          </a:p>
          <a:p>
            <a:r>
              <a:rPr lang="es-CO" sz="2000" dirty="0"/>
              <a:t>Mujeres trans, femeninas, masculinas o andróginas. </a:t>
            </a:r>
          </a:p>
          <a:p>
            <a:endParaRPr lang="es-CO" sz="2000" dirty="0"/>
          </a:p>
          <a:p>
            <a:pPr marL="0" indent="0">
              <a:buNone/>
            </a:pPr>
            <a:r>
              <a:rPr lang="es-CO" sz="2000" b="1" dirty="0"/>
              <a:t>OJO: </a:t>
            </a:r>
            <a:r>
              <a:rPr lang="es-CO" sz="2000" dirty="0"/>
              <a:t>La orientación sexual y la expresión de género, como se verá más adelante son variables COMPLETAMENTE independientes. </a:t>
            </a:r>
            <a:endParaRPr lang="en-US" sz="2000" dirty="0"/>
          </a:p>
          <a:p>
            <a:endParaRPr lang="es-ES_tradnl" dirty="0"/>
          </a:p>
        </p:txBody>
      </p:sp>
      <p:pic>
        <p:nvPicPr>
          <p:cNvPr id="4" name="Imagen 3"/>
          <p:cNvPicPr>
            <a:picLocks noChangeAspect="1"/>
          </p:cNvPicPr>
          <p:nvPr/>
        </p:nvPicPr>
        <p:blipFill>
          <a:blip r:embed="rId2"/>
          <a:stretch>
            <a:fillRect/>
          </a:stretch>
        </p:blipFill>
        <p:spPr>
          <a:xfrm>
            <a:off x="6516216" y="1268760"/>
            <a:ext cx="2377646" cy="4762913"/>
          </a:xfrm>
          <a:prstGeom prst="rect">
            <a:avLst/>
          </a:prstGeom>
        </p:spPr>
      </p:pic>
    </p:spTree>
    <p:extLst>
      <p:ext uri="{BB962C8B-B14F-4D97-AF65-F5344CB8AC3E}">
        <p14:creationId xmlns:p14="http://schemas.microsoft.com/office/powerpoint/2010/main" val="469059037"/>
      </p:ext>
    </p:extLst>
  </p:cSld>
  <p:clrMapOvr>
    <a:masterClrMapping/>
  </p:clrMapOvr>
</p:sld>
</file>

<file path=ppt/theme/theme1.xml><?xml version="1.0" encoding="utf-8"?>
<a:theme xmlns:a="http://schemas.openxmlformats.org/drawingml/2006/main" name="presentación encuentro de víctimas">
  <a:themeElements>
    <a:clrScheme name="Cartoné">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Tema de Office">
      <a:majorFont>
        <a:latin typeface="Calibri"/>
        <a:ea typeface=""/>
        <a:cs typeface="Arial Unicode MS"/>
      </a:majorFont>
      <a:minorFont>
        <a:latin typeface="Calibri"/>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es-CO" sz="1800" b="0" i="0" u="none" strike="noStrike" cap="none" normalizeH="0" baseline="0" smtClean="0">
            <a:ln>
              <a:noFill/>
            </a:ln>
            <a:effectLst/>
            <a:latin typeface="Arial"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es-CO" sz="1800" b="0" i="0" u="none" strike="noStrike" cap="none" normalizeH="0" baseline="0" smtClean="0">
            <a:ln>
              <a:noFill/>
            </a:ln>
            <a:effectLst/>
            <a:latin typeface="Arial" charset="0"/>
            <a:cs typeface="Arial Unicode MS" charset="0"/>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presentación encuentro de víctimas</Template>
  <TotalTime>1735</TotalTime>
  <Words>3385</Words>
  <Application>Microsoft Office PowerPoint</Application>
  <PresentationFormat>Presentación en pantalla (4:3)</PresentationFormat>
  <Paragraphs>162</Paragraphs>
  <Slides>23</Slides>
  <Notes>3</Notes>
  <HiddenSlides>0</HiddenSlides>
  <MMClips>0</MMClips>
  <ScaleCrop>false</ScaleCrop>
  <HeadingPairs>
    <vt:vector size="4" baseType="variant">
      <vt:variant>
        <vt:lpstr>Tema</vt:lpstr>
      </vt:variant>
      <vt:variant>
        <vt:i4>1</vt:i4>
      </vt:variant>
      <vt:variant>
        <vt:lpstr>Títulos de diapositiva</vt:lpstr>
      </vt:variant>
      <vt:variant>
        <vt:i4>23</vt:i4>
      </vt:variant>
    </vt:vector>
  </HeadingPairs>
  <TitlesOfParts>
    <vt:vector size="24" baseType="lpstr">
      <vt:lpstr>presentación encuentro de víctimas</vt:lpstr>
      <vt:lpstr>Presentación de PowerPoint</vt:lpstr>
      <vt:lpstr>Contexto </vt:lpstr>
      <vt:lpstr>Creación de una Mesa de Trabajo para el Seguimiento a los reglamentos internos de los Establecimientos Penitenciarios y Carcelarios del Orden Nacional- ERON a cargo del INPEC-  MESA DE SEGUIMIENTO-. </vt:lpstr>
      <vt:lpstr>Mandatos y recomendaciones de la Comisión Interamericana de Derechos Humanos </vt:lpstr>
      <vt:lpstr>Presentación de PowerPoint</vt:lpstr>
      <vt:lpstr>Definiciones  </vt:lpstr>
      <vt:lpstr>Presentación de PowerPoint</vt:lpstr>
      <vt:lpstr>Presentación de PowerPoint</vt:lpstr>
      <vt:lpstr>Asimilando las categorías sobre sexo, expresión y género.</vt:lpstr>
      <vt:lpstr>Presentación de PowerPoint</vt:lpstr>
      <vt:lpstr>Mujeres trans</vt:lpstr>
      <vt:lpstr>Hombres trans: El caso de Aydian Dowling </vt:lpstr>
      <vt:lpstr>Preguntas frecuentes </vt:lpstr>
      <vt:lpstr>Adecuación de reglamentos a lo consagrado en el Reglamento General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Ejemplo de barreras que persisten: </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Eliana Marcela Robles Pallares</dc:creator>
  <cp:lastModifiedBy>EFRAIN OSWALDO ARAGON SANCHEZ</cp:lastModifiedBy>
  <cp:revision>50</cp:revision>
  <dcterms:created xsi:type="dcterms:W3CDTF">2016-12-05T15:40:08Z</dcterms:created>
  <dcterms:modified xsi:type="dcterms:W3CDTF">2017-07-04T18:04:27Z</dcterms:modified>
</cp:coreProperties>
</file>