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9" r:id="rId3"/>
    <p:sldMasterId id="2147483697" r:id="rId4"/>
    <p:sldMasterId id="2147483710" r:id="rId5"/>
    <p:sldMasterId id="2147483662" r:id="rId6"/>
    <p:sldMasterId id="2147483674" r:id="rId7"/>
    <p:sldMasterId id="2147483693" r:id="rId8"/>
    <p:sldMasterId id="2147483718" r:id="rId9"/>
    <p:sldMasterId id="2147483731" r:id="rId10"/>
    <p:sldMasterId id="2147483735" r:id="rId11"/>
    <p:sldMasterId id="2147483739" r:id="rId12"/>
    <p:sldMasterId id="2147483742" r:id="rId13"/>
  </p:sldMasterIdLst>
  <p:notesMasterIdLst>
    <p:notesMasterId r:id="rId32"/>
  </p:notesMasterIdLst>
  <p:handoutMasterIdLst>
    <p:handoutMasterId r:id="rId33"/>
  </p:handoutMasterIdLst>
  <p:sldIdLst>
    <p:sldId id="256" r:id="rId14"/>
    <p:sldId id="278" r:id="rId15"/>
    <p:sldId id="262" r:id="rId16"/>
    <p:sldId id="259" r:id="rId17"/>
    <p:sldId id="263" r:id="rId18"/>
    <p:sldId id="274" r:id="rId19"/>
    <p:sldId id="279" r:id="rId20"/>
    <p:sldId id="294" r:id="rId21"/>
    <p:sldId id="295" r:id="rId22"/>
    <p:sldId id="280" r:id="rId23"/>
    <p:sldId id="284" r:id="rId24"/>
    <p:sldId id="283" r:id="rId25"/>
    <p:sldId id="293" r:id="rId26"/>
    <p:sldId id="285" r:id="rId27"/>
    <p:sldId id="286" r:id="rId28"/>
    <p:sldId id="292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F5F"/>
    <a:srgbClr val="F7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8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RIOSS\Documents\Plan%20de%20Acci&#243;n\2019\Nacional\Seguimientos\4to%20Trimestre\Evaluaciones\Consolidado%20Evaluaci&#243;n%20IV%20T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RIOSS\Documents\Plan%20de%20Acci&#243;n\2019\Nacional\Seguimientos\4to%20Trimestre\Evaluaciones\Consolidado%20Evaluaci&#243;n%20IV%20T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RIOSS\Documents\Plan%20de%20Acci&#243;n\2019\Nacional\Seguimientos\4to%20Trimestre\Evaluaciones\Consolidado%20Evaluaci&#243;n%20IV%20T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GESTIÓN</a:t>
            </a:r>
          </a:p>
        </c:rich>
      </c:tx>
      <c:layout>
        <c:manualLayout>
          <c:xMode val="edge"/>
          <c:yMode val="edge"/>
          <c:x val="0.30564292216194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439051861663886E-3"/>
          <c:y val="0.12935020981559425"/>
          <c:w val="0.80907584075543315"/>
          <c:h val="0.83675220892362923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3-43C5-B37A-E1245BB5B524}"/>
              </c:ext>
            </c:extLst>
          </c:dPt>
          <c:dPt>
            <c:idx val="1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63-43C5-B37A-E1245BB5B52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63-43C5-B37A-E1245BB5B52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Hoja1!$C$76:$C$78</c:f>
              <c:strCache>
                <c:ptCount val="3"/>
                <c:pt idx="0">
                  <c:v>Avance óptimo</c:v>
                </c:pt>
                <c:pt idx="1">
                  <c:v>Avance Moderado</c:v>
                </c:pt>
                <c:pt idx="2">
                  <c:v>Avance Crítico</c:v>
                </c:pt>
              </c:strCache>
            </c:strRef>
          </c:cat>
          <c:val>
            <c:numRef>
              <c:f>Hoja1!$D$76:$D$78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63-43C5-B37A-E1245BB5B5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39785651793526"/>
          <c:y val="0.40821668124817734"/>
          <c:w val="0.23082436570428697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REZAGO</a:t>
            </a:r>
          </a:p>
        </c:rich>
      </c:tx>
      <c:layout>
        <c:manualLayout>
          <c:xMode val="edge"/>
          <c:yMode val="edge"/>
          <c:x val="0.262097112860892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89-413B-8969-88317B37B2C5}"/>
              </c:ext>
            </c:extLst>
          </c:dPt>
          <c:dPt>
            <c:idx val="1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89-413B-8969-88317B37B2C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89-413B-8969-88317B37B2C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Hoja1!$C$57:$C$59</c:f>
              <c:strCache>
                <c:ptCount val="3"/>
                <c:pt idx="0">
                  <c:v>Sin rezago</c:v>
                </c:pt>
                <c:pt idx="1">
                  <c:v>Rezago Moderado</c:v>
                </c:pt>
                <c:pt idx="2">
                  <c:v> Rezago Crítico</c:v>
                </c:pt>
              </c:strCache>
            </c:strRef>
          </c:cat>
          <c:val>
            <c:numRef>
              <c:f>Hoja1!$D$57:$D$59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89-413B-8969-88317B37B2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39785651793526"/>
          <c:y val="0.40821668124817734"/>
          <c:w val="0.23082436570428697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r>
              <a:rPr lang="en-US"/>
              <a:t>PRESUPUESTO</a:t>
            </a:r>
          </a:p>
        </c:rich>
      </c:tx>
      <c:layout>
        <c:manualLayout>
          <c:xMode val="edge"/>
          <c:yMode val="edge"/>
          <c:x val="0.262097112860892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1C-496D-B706-EC0DFFFBEEC0}"/>
              </c:ext>
            </c:extLst>
          </c:dPt>
          <c:dPt>
            <c:idx val="1"/>
            <c:invertIfNegative val="0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1C-496D-B706-EC0DFFFBEEC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1C-496D-B706-EC0DFFFBEEC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Hoja1!$C$95:$C$96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Hoja1!$D$95:$D$96</c:f>
              <c:numCache>
                <c:formatCode>0.0%</c:formatCode>
                <c:ptCount val="2"/>
                <c:pt idx="0">
                  <c:v>0.99425457246487536</c:v>
                </c:pt>
                <c:pt idx="1">
                  <c:v>0.72429995432727057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1C-496D-B706-EC0DFFFBE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7434976"/>
        <c:axId val="857440856"/>
      </c:barChart>
      <c:valAx>
        <c:axId val="857440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CO"/>
          </a:p>
        </c:txPr>
        <c:crossAx val="857434976"/>
        <c:crosses val="autoZero"/>
        <c:crossBetween val="between"/>
      </c:valAx>
      <c:catAx>
        <c:axId val="857434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CO"/>
          </a:p>
        </c:txPr>
        <c:crossAx val="857440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D0AE-2646-46E4-8988-5D00FEFA9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DADC-9968-463C-9C20-337F1C9617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4DFE-DC97-470A-B157-516545CA8D7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025C-F74E-45B7-85BF-7EAC11198B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8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7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4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6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3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6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5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7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15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9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5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97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9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64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8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3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7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C2830-BC2E-4172-BCEB-0463D8889DA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1DE80-C10D-47E0-8701-671CEF3E3B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0"/>
            <a:ext cx="84709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024"/>
          <a:stretch/>
        </p:blipFill>
        <p:spPr>
          <a:xfrm>
            <a:off x="0" y="0"/>
            <a:ext cx="511791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76073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231"/>
          <a:stretch/>
        </p:blipFill>
        <p:spPr>
          <a:xfrm>
            <a:off x="0" y="0"/>
            <a:ext cx="509270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6" y="0"/>
            <a:ext cx="7605713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360"/>
          <a:stretch/>
        </p:blipFill>
        <p:spPr>
          <a:xfrm>
            <a:off x="0" y="0"/>
            <a:ext cx="5076967" cy="68593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6" y="0"/>
            <a:ext cx="2843213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4698"/>
            <a:ext cx="76581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7"/>
          <a:stretch/>
        </p:blipFill>
        <p:spPr>
          <a:xfrm>
            <a:off x="0" y="0"/>
            <a:ext cx="5158854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19" y="0"/>
            <a:ext cx="7606081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360"/>
          <a:stretch/>
        </p:blipFill>
        <p:spPr>
          <a:xfrm>
            <a:off x="0" y="0"/>
            <a:ext cx="5076967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1" y="0"/>
            <a:ext cx="7811069" cy="685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99" r="54442" b="-199"/>
          <a:stretch/>
        </p:blipFill>
        <p:spPr>
          <a:xfrm>
            <a:off x="245659" y="0"/>
            <a:ext cx="5117911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1668-D578-40ED-9D09-9B29A89E9D0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212533" cy="686955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21668" y="153347"/>
            <a:ext cx="5571847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1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05368" y="4696034"/>
            <a:ext cx="4314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JEFE OFICINA ASESORA DE </a:t>
            </a:r>
            <a:r>
              <a:rPr lang="es-CO" sz="1600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PLANEACIÓN </a:t>
            </a:r>
            <a:endParaRPr lang="es-CO" sz="1600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JUAN MANUEL RIAÑO </a:t>
            </a:r>
            <a:r>
              <a:rPr lang="es-CO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VARGAS</a:t>
            </a:r>
            <a:endParaRPr lang="es-CO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52366" y="1996509"/>
            <a:ext cx="6570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9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SEGUIMIENTO PLAN DE ACCIÓN INSTITUCIONAL </a:t>
            </a:r>
            <a:r>
              <a:rPr lang="es-CO" sz="39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                     </a:t>
            </a:r>
            <a:endParaRPr lang="es-CO" sz="39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03235" y="3584387"/>
            <a:ext cx="284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r>
              <a:rPr lang="es-CO" sz="2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endParaRPr lang="es-CO" sz="2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700783" y="3733059"/>
            <a:ext cx="387275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GESTIÓN PLAN </a:t>
            </a:r>
            <a:r>
              <a:rPr lang="es-CO" sz="2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INSTITUCIONAL</a:t>
            </a:r>
            <a:endParaRPr lang="es-CO" sz="2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1447" y="4938884"/>
            <a:ext cx="385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2019</a:t>
            </a:r>
            <a:endParaRPr lang="es-CO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Rectángulo"/>
          <p:cNvSpPr/>
          <p:nvPr/>
        </p:nvSpPr>
        <p:spPr>
          <a:xfrm>
            <a:off x="6517299" y="2550096"/>
            <a:ext cx="1123549" cy="22408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6772191" y="2769201"/>
            <a:ext cx="4023188" cy="1815708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algn="just"/>
            <a:r>
              <a:rPr lang="es-CO" sz="1600" dirty="0">
                <a:latin typeface="Agency FB" panose="020B0503020202020204" pitchFamily="34" charset="0"/>
              </a:rPr>
              <a:t>El </a:t>
            </a:r>
            <a:r>
              <a:rPr lang="es-CO" sz="1600" b="1" dirty="0">
                <a:latin typeface="Agency FB" panose="020B0503020202020204" pitchFamily="34" charset="0"/>
              </a:rPr>
              <a:t>67% </a:t>
            </a:r>
            <a:r>
              <a:rPr lang="es-CO" sz="1600" dirty="0">
                <a:latin typeface="Agency FB" panose="020B0503020202020204" pitchFamily="34" charset="0"/>
              </a:rPr>
              <a:t>de las dependencias del nivel central se ubican en rango ideal de eficiencia mayor o igual al 100% y un </a:t>
            </a:r>
            <a:r>
              <a:rPr lang="es-CO" sz="1600" b="1" dirty="0">
                <a:latin typeface="Agency FB" panose="020B0503020202020204" pitchFamily="34" charset="0"/>
              </a:rPr>
              <a:t>33%</a:t>
            </a:r>
            <a:r>
              <a:rPr lang="es-CO" sz="1600" dirty="0">
                <a:latin typeface="Agency FB" panose="020B0503020202020204" pitchFamily="34" charset="0"/>
              </a:rPr>
              <a:t> de las mismas en un rango moderado, menor o igual al </a:t>
            </a:r>
            <a:r>
              <a:rPr lang="es-CO" sz="1600" b="1" dirty="0">
                <a:latin typeface="Agency FB" panose="020B0503020202020204" pitchFamily="34" charset="0"/>
              </a:rPr>
              <a:t>99%</a:t>
            </a:r>
            <a:r>
              <a:rPr lang="es-CO" sz="1600" dirty="0">
                <a:latin typeface="Agency FB" panose="020B0503020202020204" pitchFamily="34" charset="0"/>
              </a:rPr>
              <a:t> corresponde a la Dirección de Atención y Tratamiento Penitenciario, Oficina Asesora </a:t>
            </a:r>
            <a:r>
              <a:rPr lang="es-CO" sz="1600" dirty="0" smtClean="0">
                <a:latin typeface="Agency FB" panose="020B0503020202020204" pitchFamily="34" charset="0"/>
              </a:rPr>
              <a:t>Jurídica, </a:t>
            </a:r>
            <a:r>
              <a:rPr lang="es-CO" sz="1600" dirty="0">
                <a:latin typeface="Agency FB" panose="020B0503020202020204" pitchFamily="34" charset="0"/>
              </a:rPr>
              <a:t>Oficina de Sistemas de </a:t>
            </a:r>
            <a:r>
              <a:rPr lang="es-CO" sz="1600" dirty="0" smtClean="0">
                <a:latin typeface="Agency FB" panose="020B0503020202020204" pitchFamily="34" charset="0"/>
              </a:rPr>
              <a:t>Información, </a:t>
            </a:r>
            <a:r>
              <a:rPr lang="es-CO" sz="1600" dirty="0">
                <a:latin typeface="Agency FB" panose="020B0503020202020204" pitchFamily="34" charset="0"/>
              </a:rPr>
              <a:t>Subdirección de Talento Humano, y Grupo de Atención al ciudadano.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2910013" y="298521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GESTIÓN PLAN INSTITUCIONAL</a:t>
            </a:r>
            <a:endParaRPr lang="es-CO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8211239"/>
              </p:ext>
            </p:extLst>
          </p:nvPr>
        </p:nvGraphicFramePr>
        <p:xfrm>
          <a:off x="-427848" y="1661376"/>
          <a:ext cx="8068696" cy="41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Rectángulo"/>
          <p:cNvSpPr/>
          <p:nvPr/>
        </p:nvSpPr>
        <p:spPr>
          <a:xfrm>
            <a:off x="785239" y="2472816"/>
            <a:ext cx="1123549" cy="26787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1195448" y="2611686"/>
            <a:ext cx="4091427" cy="2308151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r>
              <a:rPr lang="es-CO" dirty="0">
                <a:latin typeface="Agency FB" panose="020B0503020202020204" pitchFamily="34" charset="0"/>
              </a:rPr>
              <a:t>El </a:t>
            </a:r>
            <a:r>
              <a:rPr lang="es-CO" b="1" dirty="0">
                <a:latin typeface="Agency FB" panose="020B0503020202020204" pitchFamily="34" charset="0"/>
              </a:rPr>
              <a:t>67%</a:t>
            </a:r>
            <a:r>
              <a:rPr lang="es-CO" dirty="0">
                <a:latin typeface="Agency FB" panose="020B0503020202020204" pitchFamily="34" charset="0"/>
              </a:rPr>
              <a:t> de las dependencias del nivel central se ubican en rango ideal de cumplimiento en eficiencia mayor o igual al 100% y un </a:t>
            </a:r>
            <a:r>
              <a:rPr lang="es-CO" b="1" dirty="0">
                <a:latin typeface="Agency FB" panose="020B0503020202020204" pitchFamily="34" charset="0"/>
              </a:rPr>
              <a:t>33% </a:t>
            </a:r>
            <a:r>
              <a:rPr lang="es-CO" dirty="0">
                <a:latin typeface="Agency FB" panose="020B0503020202020204" pitchFamily="34" charset="0"/>
              </a:rPr>
              <a:t>de las mismas con incumplimiento, corresponde a la Dirección de Atención y Tratamiento Penitenciario, Oficina Asesora </a:t>
            </a:r>
            <a:r>
              <a:rPr lang="es-CO" dirty="0" smtClean="0">
                <a:latin typeface="Agency FB" panose="020B0503020202020204" pitchFamily="34" charset="0"/>
              </a:rPr>
              <a:t>Jurídica, </a:t>
            </a:r>
            <a:r>
              <a:rPr lang="es-CO" dirty="0">
                <a:latin typeface="Agency FB" panose="020B0503020202020204" pitchFamily="34" charset="0"/>
              </a:rPr>
              <a:t>Oficina de Sistemas de </a:t>
            </a:r>
            <a:r>
              <a:rPr lang="es-CO" dirty="0" smtClean="0">
                <a:latin typeface="Agency FB" panose="020B0503020202020204" pitchFamily="34" charset="0"/>
              </a:rPr>
              <a:t>Información, </a:t>
            </a:r>
            <a:r>
              <a:rPr lang="es-CO" dirty="0">
                <a:latin typeface="Agency FB" panose="020B0503020202020204" pitchFamily="34" charset="0"/>
              </a:rPr>
              <a:t>Subdirección de Talento Humano, y Grupo de Atención al ciudadano.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2774305" y="271995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REZAGO PLAN INSTITUCIONAL</a:t>
            </a:r>
            <a:endParaRPr lang="es-CO" sz="25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42941262"/>
              </p:ext>
            </p:extLst>
          </p:nvPr>
        </p:nvGraphicFramePr>
        <p:xfrm>
          <a:off x="5614048" y="2142983"/>
          <a:ext cx="6273152" cy="362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787184" y="310631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PRESUPUESTO PLAN INSTITUCIONAL</a:t>
            </a:r>
            <a:endParaRPr lang="es-CO" sz="25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01045096"/>
              </p:ext>
            </p:extLst>
          </p:nvPr>
        </p:nvGraphicFramePr>
        <p:xfrm>
          <a:off x="958604" y="1349062"/>
          <a:ext cx="9344495" cy="493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1036894" y="3847363"/>
            <a:ext cx="3622425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PROMEDIO GENERAL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 smtClean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 smtClean="0">
                <a:solidFill>
                  <a:prstClr val="white"/>
                </a:solidFill>
                <a:latin typeface="Agency FB" panose="020B0503020202020204" pitchFamily="34" charset="0"/>
              </a:rPr>
              <a:t> 2019</a:t>
            </a:r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GENERAL</a:t>
            </a:r>
            <a:endParaRPr lang="es-CO" sz="2800" b="1" dirty="0">
              <a:solidFill>
                <a:srgbClr val="0C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95054"/>
              </p:ext>
            </p:extLst>
          </p:nvPr>
        </p:nvGraphicFramePr>
        <p:xfrm>
          <a:off x="759854" y="2588653"/>
          <a:ext cx="10457644" cy="2152191"/>
        </p:xfrm>
        <a:graphic>
          <a:graphicData uri="http://schemas.openxmlformats.org/drawingml/2006/table">
            <a:tbl>
              <a:tblPr firstRow="1" firstCol="1" bandRow="1"/>
              <a:tblGrid>
                <a:gridCol w="1358018"/>
                <a:gridCol w="935929"/>
                <a:gridCol w="1101095"/>
                <a:gridCol w="954282"/>
                <a:gridCol w="935929"/>
                <a:gridCol w="485400"/>
                <a:gridCol w="650563"/>
                <a:gridCol w="1046041"/>
                <a:gridCol w="650563"/>
                <a:gridCol w="1169912"/>
                <a:gridCol w="1169912"/>
              </a:tblGrid>
              <a:tr h="2654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EFICACIA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EFICIENCIA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REZAGO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75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Cumplidas Umbral Eficiencia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cumplidas Umbral Eficiencia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 sin iniciar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 cumplidas al 100%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26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INPEC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99.74%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99.74%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0.28%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99.6%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98.8%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1.2%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9" y="3965812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 smtClean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 smtClean="0">
                <a:solidFill>
                  <a:prstClr val="white"/>
                </a:solidFill>
                <a:latin typeface="Agency FB" panose="020B0503020202020204" pitchFamily="34" charset="0"/>
              </a:rPr>
              <a:t> 2019</a:t>
            </a:r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  <a:endParaRPr lang="es-CO" sz="28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7 Rectángulo"/>
          <p:cNvSpPr/>
          <p:nvPr/>
        </p:nvSpPr>
        <p:spPr>
          <a:xfrm>
            <a:off x="2117086" y="1542197"/>
            <a:ext cx="1123549" cy="1007124"/>
          </a:xfrm>
          <a:prstGeom prst="rect">
            <a:avLst/>
          </a:prstGeom>
          <a:solidFill>
            <a:srgbClr val="0A3F5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18 Rectángulo"/>
          <p:cNvSpPr/>
          <p:nvPr/>
        </p:nvSpPr>
        <p:spPr>
          <a:xfrm>
            <a:off x="3060859" y="1743738"/>
            <a:ext cx="6731080" cy="646157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dirty="0">
                <a:latin typeface="Agency FB" panose="020B0503020202020204" pitchFamily="34" charset="0"/>
              </a:rPr>
              <a:t>Se lidera un total de 283 productos alineados a 619 actividades, las cuales hacen parte del Plan de Direccionamiento Estratégico “Humanizando y Transformando Vidas 2019-2022.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6" name="17 Rectángulo"/>
          <p:cNvSpPr/>
          <p:nvPr/>
        </p:nvSpPr>
        <p:spPr>
          <a:xfrm>
            <a:off x="2117086" y="2747358"/>
            <a:ext cx="1123549" cy="1410266"/>
          </a:xfrm>
          <a:prstGeom prst="rect">
            <a:avLst/>
          </a:prstGeom>
          <a:solidFill>
            <a:srgbClr val="F7A917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3097677" y="2867514"/>
            <a:ext cx="6731081" cy="1200155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dirty="0">
                <a:latin typeface="Agency FB" panose="020B0503020202020204" pitchFamily="34" charset="0"/>
              </a:rPr>
              <a:t>Se refleja un rezago del 0,28% en el plan institucional, producto del avance moderado en lo correspondiente al indicador financiero de los proyectos de inversión por no alcanzar el 100% en ejecución obligada, en atención a que presentaron prorroga en los contratos y cuentas por pagar para la vigencia 2020</a:t>
            </a:r>
            <a:r>
              <a:rPr lang="es-ES_tradnl" b="1" dirty="0">
                <a:latin typeface="Agency FB" panose="020B0503020202020204" pitchFamily="34" charset="0"/>
              </a:rPr>
              <a:t>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13" name="17 Rectángulo"/>
          <p:cNvSpPr/>
          <p:nvPr/>
        </p:nvSpPr>
        <p:spPr>
          <a:xfrm>
            <a:off x="2117086" y="4291464"/>
            <a:ext cx="1123549" cy="12464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18 Rectángulo"/>
          <p:cNvSpPr/>
          <p:nvPr/>
        </p:nvSpPr>
        <p:spPr>
          <a:xfrm>
            <a:off x="3060859" y="4427167"/>
            <a:ext cx="6731081" cy="923156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dirty="0">
                <a:latin typeface="Agency FB" panose="020B0503020202020204" pitchFamily="34" charset="0"/>
              </a:rPr>
              <a:t>El plan Institucional en términos de promedio general presenta una eficacia optima, una eficiencia moderada y una gestión optima, con un rezago moderado del </a:t>
            </a:r>
            <a:r>
              <a:rPr lang="es-ES_tradnl" b="1" dirty="0">
                <a:latin typeface="Agency FB" panose="020B0503020202020204" pitchFamily="34" charset="0"/>
              </a:rPr>
              <a:t>0.28%,</a:t>
            </a:r>
            <a:r>
              <a:rPr lang="es-ES_tradnl" dirty="0">
                <a:latin typeface="Agency FB" panose="020B0503020202020204" pitchFamily="34" charset="0"/>
              </a:rPr>
              <a:t> finalizando con un incumplimiento de (9) actividades de un total de (619) actividades un </a:t>
            </a:r>
            <a:r>
              <a:rPr lang="es-ES_tradnl" b="1" dirty="0">
                <a:latin typeface="Agency FB" panose="020B0503020202020204" pitchFamily="34" charset="0"/>
              </a:rPr>
              <a:t>99.74%</a:t>
            </a:r>
            <a:r>
              <a:rPr lang="es-ES_tradnl" dirty="0">
                <a:latin typeface="Agency FB" panose="020B0503020202020204" pitchFamily="34" charset="0"/>
              </a:rPr>
              <a:t>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31330" y="1584484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s-CO" sz="48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14095" y="3060889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414095" y="4473246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8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 smtClean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 smtClean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 smtClean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65423" y="2269920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6984055" y="3797106"/>
            <a:ext cx="4416475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800" dirty="0">
                <a:latin typeface="Agency FB" panose="020B0503020202020204" pitchFamily="34" charset="0"/>
                <a:cs typeface="Arial" panose="020B0604020202020204" pitchFamily="34" charset="0"/>
              </a:rPr>
              <a:t>AVANCE GESTIÓN PLAN </a:t>
            </a:r>
            <a:r>
              <a:rPr lang="es-CO" sz="1800" dirty="0" smtClean="0">
                <a:latin typeface="Agency FB" panose="020B0503020202020204" pitchFamily="34" charset="0"/>
                <a:cs typeface="Arial" panose="020B0604020202020204" pitchFamily="34" charset="0"/>
              </a:rPr>
              <a:t>INSTITUCIONAL</a:t>
            </a:r>
            <a:endParaRPr lang="es-CO" sz="1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67737" y="3727960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958297" y="2654918"/>
            <a:ext cx="4950257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800" dirty="0">
                <a:latin typeface="Agency FB" panose="020B0503020202020204" pitchFamily="34" charset="0"/>
                <a:cs typeface="Arial" panose="020B0604020202020204" pitchFamily="34" charset="0"/>
              </a:rPr>
              <a:t>EVALUACIÓN PLAN </a:t>
            </a:r>
            <a:r>
              <a:rPr lang="es-CO" sz="1800" dirty="0" smtClean="0">
                <a:latin typeface="Agency FB" panose="020B0503020202020204" pitchFamily="34" charset="0"/>
                <a:cs typeface="Arial" panose="020B0604020202020204" pitchFamily="34" charset="0"/>
              </a:rPr>
              <a:t>INSTITUCIONAL</a:t>
            </a:r>
            <a:endParaRPr lang="es-CO" sz="1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77914" y="2640452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984056" y="4284612"/>
            <a:ext cx="494301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800" dirty="0">
                <a:latin typeface="Agency FB" panose="020B0503020202020204" pitchFamily="34" charset="0"/>
                <a:cs typeface="Arial" panose="020B0604020202020204" pitchFamily="34" charset="0"/>
              </a:rPr>
              <a:t>PROMEDIO GENERAL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68095" y="4284612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gency FB" panose="020B0503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95735" y="2103029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958297" y="2128864"/>
            <a:ext cx="50662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800" dirty="0" smtClean="0">
                <a:latin typeface="Agency FB" panose="020B0503020202020204" pitchFamily="34" charset="0"/>
                <a:cs typeface="Arial" panose="020B0604020202020204" pitchFamily="34" charset="0"/>
              </a:rPr>
              <a:t>CARACTERIZACIÓN PLAN DE ACCIÓN INSTITUCIONAL</a:t>
            </a:r>
            <a:endParaRPr lang="es-CO" sz="1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33"/>
          <p:cNvSpPr txBox="1">
            <a:spLocks/>
          </p:cNvSpPr>
          <p:nvPr/>
        </p:nvSpPr>
        <p:spPr>
          <a:xfrm>
            <a:off x="6993875" y="4927346"/>
            <a:ext cx="494301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  <a:endParaRPr lang="es-CO" sz="1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texto 33"/>
          <p:cNvSpPr txBox="1">
            <a:spLocks/>
          </p:cNvSpPr>
          <p:nvPr/>
        </p:nvSpPr>
        <p:spPr>
          <a:xfrm>
            <a:off x="6277914" y="4927346"/>
            <a:ext cx="820737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 smtClean="0">
                <a:latin typeface="Agency FB" panose="020B0503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6" name="Marcador de texto 33"/>
          <p:cNvSpPr txBox="1">
            <a:spLocks/>
          </p:cNvSpPr>
          <p:nvPr/>
        </p:nvSpPr>
        <p:spPr>
          <a:xfrm>
            <a:off x="6984056" y="3248090"/>
            <a:ext cx="4416475" cy="336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>
                <a:latin typeface="Agency FB" panose="020B0503020202020204" pitchFamily="34" charset="0"/>
                <a:cs typeface="Arial" panose="020B0604020202020204" pitchFamily="34" charset="0"/>
              </a:rPr>
              <a:t>EJECUCIÓN PRESUPUESTAL  PLAN INSTITUCIONAL</a:t>
            </a:r>
          </a:p>
        </p:txBody>
      </p:sp>
      <p:sp>
        <p:nvSpPr>
          <p:cNvPr id="17" name="Marcador de texto 33"/>
          <p:cNvSpPr txBox="1">
            <a:spLocks/>
          </p:cNvSpPr>
          <p:nvPr/>
        </p:nvSpPr>
        <p:spPr>
          <a:xfrm>
            <a:off x="6267737" y="3174771"/>
            <a:ext cx="795337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mtClean="0"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es-CO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727980" y="290371"/>
            <a:ext cx="6736040" cy="43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1339403"/>
            <a:ext cx="6030599" cy="4448845"/>
          </a:xfrm>
          <a:prstGeom prst="rect">
            <a:avLst/>
          </a:prstGeom>
        </p:spPr>
      </p:pic>
      <p:sp>
        <p:nvSpPr>
          <p:cNvPr id="6" name="17 Rectángulo"/>
          <p:cNvSpPr/>
          <p:nvPr/>
        </p:nvSpPr>
        <p:spPr>
          <a:xfrm>
            <a:off x="6929423" y="2552899"/>
            <a:ext cx="1123549" cy="22928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sz="20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7254091" y="2734462"/>
            <a:ext cx="4034145" cy="1938819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algn="just" defTabSz="513498"/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Dar a conocer a las partes interesadas del Inpec, los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resultados obtenidos 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en el seguimiento realizado por la Oficina Asesora de Planeación al Plan de Acción </a:t>
            </a:r>
            <a:r>
              <a:rPr lang="es-CO" sz="2000" b="1" dirty="0" smtClean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r>
              <a:rPr lang="es-CO" sz="2000" dirty="0" smtClean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 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 base en las funciones que señale la Ley 152 de 1994, Art . 29, para la evaluación de resultados</a:t>
            </a:r>
            <a:r>
              <a:rPr lang="es-CO" sz="2000" dirty="0" smtClean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9" y="3642647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</a:t>
            </a:r>
            <a:r>
              <a:rPr lang="es-CO" sz="28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PLAN </a:t>
            </a:r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 ACCIÓN INSTITUCIONAL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2019</a:t>
            </a:r>
            <a:endParaRPr lang="es-CO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88588" y="153844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 DE ACCIÓN INSTITUCIONAL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85994"/>
              </p:ext>
            </p:extLst>
          </p:nvPr>
        </p:nvGraphicFramePr>
        <p:xfrm>
          <a:off x="2356833" y="1326520"/>
          <a:ext cx="7481665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967"/>
                <a:gridCol w="2528583"/>
                <a:gridCol w="1848231"/>
                <a:gridCol w="2337884"/>
              </a:tblGrid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s-CO" sz="16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Productos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s-CO" sz="16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DICUV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DIRAT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DIRES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DIGEC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OFPLA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OFIDI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OFICO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OFAJU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OFISI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SUTAH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GATEC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GODHU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GREPU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GASUP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2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283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619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2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8" y="3758816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PLAN INSTITUCIONAL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7" y="4938884"/>
            <a:ext cx="385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2019</a:t>
            </a:r>
            <a:endParaRPr lang="es-CO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998439" y="282632"/>
            <a:ext cx="635162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PLAN INSTITUCIONAL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17940"/>
              </p:ext>
            </p:extLst>
          </p:nvPr>
        </p:nvGraphicFramePr>
        <p:xfrm>
          <a:off x="824252" y="1075003"/>
          <a:ext cx="10573551" cy="5237912"/>
        </p:xfrm>
        <a:graphic>
          <a:graphicData uri="http://schemas.openxmlformats.org/drawingml/2006/table">
            <a:tbl>
              <a:tblPr firstRow="1" firstCol="1" bandRow="1"/>
              <a:tblGrid>
                <a:gridCol w="869059"/>
                <a:gridCol w="1013902"/>
                <a:gridCol w="869059"/>
                <a:gridCol w="869059"/>
                <a:gridCol w="869059"/>
                <a:gridCol w="869059"/>
                <a:gridCol w="869059"/>
                <a:gridCol w="869059"/>
                <a:gridCol w="869059"/>
                <a:gridCol w="869059"/>
                <a:gridCol w="869059"/>
                <a:gridCol w="869059"/>
              </a:tblGrid>
              <a:tr h="2130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8436" marR="8436" marT="8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</a:p>
                  </a:txBody>
                  <a:tcPr marL="8436" marR="8436" marT="84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EFICACIA</a:t>
                      </a:r>
                    </a:p>
                  </a:txBody>
                  <a:tcPr marL="8436" marR="8436" marT="84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REZAGO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936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Cumplidas Umbral Eficiencia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No cumplidas Umbral Eficiencia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Actividad sin iniciar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Actividades cumplidas al 100%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DICUV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DIRAT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96,3%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DIRES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DIGEC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OFPLA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OFIDI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OFICO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OFAJU 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99,47%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99,58%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OFISI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SUTAH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98,92%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99,08%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98,9%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98,5%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GATEC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98,66%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98,19%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1,81%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98,7%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GODHU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GREPU GRURI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GASUP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6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6" marR="8436" marT="843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6" marR="8436" marT="8436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INPEC</a:t>
                      </a:r>
                    </a:p>
                  </a:txBody>
                  <a:tcPr marL="8436" marR="8436" marT="8436" marB="0" anchor="ctr">
                    <a:lnL>
                      <a:noFill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99,65%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99,74%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0,28%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7" y="4784337"/>
            <a:ext cx="3853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gency FB" panose="020B0503020202020204" pitchFamily="34" charset="0"/>
              </a:rPr>
              <a:t>2019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26540" y="3660206"/>
            <a:ext cx="404822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EJECUCIÓN PRESUPUESTAL  PLAN INSTITUCIONAL</a:t>
            </a:r>
            <a:endParaRPr lang="es-CO" sz="2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998439" y="282632"/>
            <a:ext cx="635162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EJECUCIÓN PRESUPUESTAL  PLAN INSTITUCIONAL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40166"/>
              </p:ext>
            </p:extLst>
          </p:nvPr>
        </p:nvGraphicFramePr>
        <p:xfrm>
          <a:off x="1017430" y="953031"/>
          <a:ext cx="9813701" cy="5416383"/>
        </p:xfrm>
        <a:graphic>
          <a:graphicData uri="http://schemas.openxmlformats.org/drawingml/2006/table">
            <a:tbl>
              <a:tblPr/>
              <a:tblGrid>
                <a:gridCol w="1282250"/>
                <a:gridCol w="1066881"/>
                <a:gridCol w="1192607"/>
                <a:gridCol w="1365032"/>
                <a:gridCol w="1368624"/>
                <a:gridCol w="1278820"/>
                <a:gridCol w="1282412"/>
                <a:gridCol w="977075"/>
              </a:tblGrid>
              <a:tr h="1731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N°</a:t>
                      </a:r>
                    </a:p>
                  </a:txBody>
                  <a:tcPr marL="8037" marR="8037" marT="8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DEPENDENCIA</a:t>
                      </a:r>
                    </a:p>
                  </a:txBody>
                  <a:tcPr marL="8037" marR="8037" marT="80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13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Final  Funcionamiento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Final  Inversión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funcionamiento Ejecutado %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Inversión Ejecutado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funcionamiento Ejecutado %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</a:rPr>
                        <a:t>Presupuesto Inversión Ejecutado %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DICUV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2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DIRAT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$ 19.782.507.421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$ 933.730.290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$ 19.782.507.421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$ 438.733.196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3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DIRES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$ 1.148.247.593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$ 1.148.247.593,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DIGEC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$ 32.742.716.367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   533.946.374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$ 32.431.601.122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$ 533.454.860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99,05%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5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OFPLA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6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OFICI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$ 43.393.131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$ 43.393.131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7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OFIDI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8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OFICO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9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OFAJU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10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OFISI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$ 433.195.357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      831.179.043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$ 433.195.357,00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$ 765.585.500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11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SUTAH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12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GATEC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      100.390.000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13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GODHU 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14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GREPU GRURI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</a:rPr>
                        <a:t>15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GASUP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56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16</a:t>
                      </a:r>
                    </a:p>
                  </a:txBody>
                  <a:tcPr marL="8037" marR="8037" marT="8037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INPEC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$ 54.150.059.869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$ 2.399.245.707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$ 53.838.944.624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$ 1.737.773.556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72,4%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10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1993</TotalTime>
  <Words>952</Words>
  <Application>Microsoft Office PowerPoint</Application>
  <PresentationFormat>Panorámica</PresentationFormat>
  <Paragraphs>489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18</vt:i4>
      </vt:variant>
    </vt:vector>
  </HeadingPairs>
  <TitlesOfParts>
    <vt:vector size="37" baseType="lpstr">
      <vt:lpstr>Agency FB</vt:lpstr>
      <vt:lpstr>Arial</vt:lpstr>
      <vt:lpstr>Bebas Neue</vt:lpstr>
      <vt:lpstr>Calibri</vt:lpstr>
      <vt:lpstr>Calibri Light</vt:lpstr>
      <vt:lpstr>Times New Roman</vt:lpstr>
      <vt:lpstr>Tema1</vt:lpstr>
      <vt:lpstr>2_Diseño personalizado</vt:lpstr>
      <vt:lpstr>3_Diseño personalizado</vt:lpstr>
      <vt:lpstr>5_Diseño personalizado</vt:lpstr>
      <vt:lpstr>7_Diseño personalizado</vt:lpstr>
      <vt:lpstr>Diseño personalizado</vt:lpstr>
      <vt:lpstr>1_Diseño personalizado</vt:lpstr>
      <vt:lpstr>4_Diseño personalizado</vt:lpstr>
      <vt:lpstr>6_Diseño personalizado</vt:lpstr>
      <vt:lpstr>8_Diseño personalizado</vt:lpstr>
      <vt:lpstr>9_Diseño personalizado</vt:lpstr>
      <vt:lpstr>10_Diseño personalizado</vt:lpstr>
      <vt:lpstr>11_Diseño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KAREN GARCIA VARGAS</cp:lastModifiedBy>
  <cp:revision>120</cp:revision>
  <dcterms:created xsi:type="dcterms:W3CDTF">2019-05-13T15:41:47Z</dcterms:created>
  <dcterms:modified xsi:type="dcterms:W3CDTF">2020-01-30T21:46:30Z</dcterms:modified>
</cp:coreProperties>
</file>