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05" r:id="rId2"/>
    <p:sldMasterId id="2147483826" r:id="rId3"/>
    <p:sldMasterId id="2147483828" r:id="rId4"/>
    <p:sldMasterId id="2147483840" r:id="rId5"/>
    <p:sldMasterId id="2147483861" r:id="rId6"/>
  </p:sldMasterIdLst>
  <p:notesMasterIdLst>
    <p:notesMasterId r:id="rId30"/>
  </p:notesMasterIdLst>
  <p:handoutMasterIdLst>
    <p:handoutMasterId r:id="rId31"/>
  </p:handoutMasterIdLst>
  <p:sldIdLst>
    <p:sldId id="722" r:id="rId7"/>
    <p:sldId id="741" r:id="rId8"/>
    <p:sldId id="738" r:id="rId9"/>
    <p:sldId id="725" r:id="rId10"/>
    <p:sldId id="742" r:id="rId11"/>
    <p:sldId id="449" r:id="rId12"/>
    <p:sldId id="739" r:id="rId13"/>
    <p:sldId id="728" r:id="rId14"/>
    <p:sldId id="675" r:id="rId15"/>
    <p:sldId id="744" r:id="rId16"/>
    <p:sldId id="684" r:id="rId17"/>
    <p:sldId id="717" r:id="rId18"/>
    <p:sldId id="718" r:id="rId19"/>
    <p:sldId id="588" r:id="rId20"/>
    <p:sldId id="743" r:id="rId21"/>
    <p:sldId id="732" r:id="rId22"/>
    <p:sldId id="605" r:id="rId23"/>
    <p:sldId id="599" r:id="rId24"/>
    <p:sldId id="736" r:id="rId25"/>
    <p:sldId id="737" r:id="rId26"/>
    <p:sldId id="740" r:id="rId27"/>
    <p:sldId id="733" r:id="rId28"/>
    <p:sldId id="734" r:id="rId29"/>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0C5AFE8-2957-4140-A74F-A3961C4B7039}">
          <p14:sldIdLst>
            <p14:sldId id="722"/>
            <p14:sldId id="741"/>
            <p14:sldId id="738"/>
            <p14:sldId id="725"/>
            <p14:sldId id="742"/>
            <p14:sldId id="449"/>
            <p14:sldId id="739"/>
            <p14:sldId id="728"/>
            <p14:sldId id="675"/>
            <p14:sldId id="744"/>
            <p14:sldId id="684"/>
            <p14:sldId id="717"/>
            <p14:sldId id="718"/>
            <p14:sldId id="588"/>
            <p14:sldId id="743"/>
            <p14:sldId id="732"/>
            <p14:sldId id="605"/>
            <p14:sldId id="599"/>
            <p14:sldId id="736"/>
            <p14:sldId id="737"/>
            <p14:sldId id="740"/>
            <p14:sldId id="733"/>
            <p14:sldId id="734"/>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7491" userDrawn="1">
          <p15:clr>
            <a:srgbClr val="A4A3A4"/>
          </p15:clr>
        </p15:guide>
        <p15:guide id="4" pos="6698" userDrawn="1">
          <p15:clr>
            <a:srgbClr val="A4A3A4"/>
          </p15:clr>
        </p15:guide>
        <p15:guide id="5" pos="982" userDrawn="1">
          <p15:clr>
            <a:srgbClr val="A4A3A4"/>
          </p15:clr>
        </p15:guide>
        <p15:guide id="6" orient="horz" pos="38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VICTORIA CASTRO BENAVIDES" initials="AVCB" lastIdx="1" clrIdx="0">
    <p:extLst>
      <p:ext uri="{19B8F6BF-5375-455C-9EA6-DF929625EA0E}">
        <p15:presenceInfo xmlns:p15="http://schemas.microsoft.com/office/powerpoint/2012/main" userId="S-1-5-21-1692980140-4083543161-1162763540-21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63"/>
    <a:srgbClr val="265085"/>
    <a:srgbClr val="F2F7FC"/>
    <a:srgbClr val="0A3F5F"/>
    <a:srgbClr val="FFCCFF"/>
    <a:srgbClr val="114563"/>
    <a:srgbClr val="E6E6E6"/>
    <a:srgbClr val="F7A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68" autoAdjust="0"/>
  </p:normalViewPr>
  <p:slideViewPr>
    <p:cSldViewPr snapToGrid="0">
      <p:cViewPr varScale="1">
        <p:scale>
          <a:sx n="105" d="100"/>
          <a:sy n="105" d="100"/>
        </p:scale>
        <p:origin x="696" y="168"/>
      </p:cViewPr>
      <p:guideLst>
        <p:guide orient="horz" pos="2137"/>
        <p:guide pos="3840"/>
        <p:guide pos="7491"/>
        <p:guide pos="6698"/>
        <p:guide pos="982"/>
        <p:guide orient="horz" pos="383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BARRETOS\AppData\Roaming\Microsoft\Excel\Libro1%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BARRETOS\AppData\Roaming\Microsoft\Excel\Libro1%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BARRETOS\AppData\Roaming\Microsoft\Excel\Libro1%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ASTROB\Documents\2025\Sonia\RENDICIONDECUENTAS\datosfuragestrategi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Hoja1!$A$26:$A$30</c:f>
              <c:strCache>
                <c:ptCount val="4"/>
                <c:pt idx="0">
                  <c:v>Proceso de divulgación previa al evento </c:v>
                </c:pt>
                <c:pt idx="1">
                  <c:v>Correos electrónicos informativos </c:v>
                </c:pt>
                <c:pt idx="2">
                  <c:v>Uso de la plataforma LIFESIZE </c:v>
                </c:pt>
                <c:pt idx="3">
                  <c:v>Organización del evento</c:v>
                </c:pt>
              </c:strCache>
              <c:extLst/>
            </c:strRef>
          </c:cat>
          <c:val>
            <c:numRef>
              <c:f>Hoja1!$B$26:$B$30</c:f>
              <c:numCache>
                <c:formatCode>General</c:formatCode>
                <c:ptCount val="4"/>
                <c:pt idx="0">
                  <c:v>442</c:v>
                </c:pt>
                <c:pt idx="1">
                  <c:v>428</c:v>
                </c:pt>
                <c:pt idx="2">
                  <c:v>492</c:v>
                </c:pt>
                <c:pt idx="3">
                  <c:v>472</c:v>
                </c:pt>
              </c:numCache>
              <c:extLst/>
            </c:numRef>
          </c:val>
          <c:extLst>
            <c:ext xmlns:c16="http://schemas.microsoft.com/office/drawing/2014/chart" uri="{C3380CC4-5D6E-409C-BE32-E72D297353CC}">
              <c16:uniqueId val="{00000000-53F3-4F46-B93C-E05143F134A8}"/>
            </c:ext>
          </c:extLst>
        </c:ser>
        <c:ser>
          <c:idx val="1"/>
          <c:order val="1"/>
          <c:spPr>
            <a:solidFill>
              <a:schemeClr val="accent2"/>
            </a:solidFill>
            <a:ln>
              <a:noFill/>
            </a:ln>
            <a:effectLst/>
            <a:sp3d/>
          </c:spPr>
          <c:invertIfNegative val="0"/>
          <c:dLbls>
            <c:dLbl>
              <c:idx val="0"/>
              <c:layout>
                <c:manualLayout>
                  <c:x val="1.193139354762137E-2"/>
                  <c:y val="-6.50976262215716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F3-4F46-B93C-E05143F134A8}"/>
                </c:ext>
              </c:extLst>
            </c:dLbl>
            <c:dLbl>
              <c:idx val="1"/>
              <c:layout>
                <c:manualLayout>
                  <c:x val="1.3919959138891599E-2"/>
                  <c:y val="-7.1016412619896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F3-4F46-B93C-E05143F134A8}"/>
                </c:ext>
              </c:extLst>
            </c:dLbl>
            <c:dLbl>
              <c:idx val="2"/>
              <c:layout>
                <c:manualLayout>
                  <c:x val="2.38627870952426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F3-4F46-B93C-E05143F134A8}"/>
                </c:ext>
              </c:extLst>
            </c:dLbl>
            <c:dLbl>
              <c:idx val="3"/>
              <c:layout>
                <c:manualLayout>
                  <c:x val="9.9428279563511419E-3"/>
                  <c:y val="-6.50976262215716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F3-4F46-B93C-E05143F134A8}"/>
                </c:ext>
              </c:extLst>
            </c:dLbl>
            <c:spPr>
              <a:noFill/>
              <a:ln>
                <a:noFill/>
              </a:ln>
              <a:effectLst/>
            </c:spPr>
            <c:txPr>
              <a:bodyPr rot="0" spcFirstLastPara="1" vertOverflow="ellipsis" horzOverflow="clip" vert="horz" wrap="square" lIns="36000" tIns="0" rIns="36000" bIns="7200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Hoja1!$A$26:$A$30</c:f>
              <c:strCache>
                <c:ptCount val="4"/>
                <c:pt idx="0">
                  <c:v>Proceso de divulgación previa al evento </c:v>
                </c:pt>
                <c:pt idx="1">
                  <c:v>Correos electrónicos informativos </c:v>
                </c:pt>
                <c:pt idx="2">
                  <c:v>Uso de la plataforma LIFESIZE </c:v>
                </c:pt>
                <c:pt idx="3">
                  <c:v>Organización del evento</c:v>
                </c:pt>
              </c:strCache>
              <c:extLst/>
            </c:strRef>
          </c:cat>
          <c:val>
            <c:numRef>
              <c:f>Hoja1!$C$26:$C$30</c:f>
              <c:numCache>
                <c:formatCode>General</c:formatCode>
                <c:ptCount val="4"/>
                <c:pt idx="0">
                  <c:v>287</c:v>
                </c:pt>
                <c:pt idx="1">
                  <c:v>269</c:v>
                </c:pt>
                <c:pt idx="2">
                  <c:v>259</c:v>
                </c:pt>
                <c:pt idx="3">
                  <c:v>262</c:v>
                </c:pt>
              </c:numCache>
              <c:extLst/>
            </c:numRef>
          </c:val>
          <c:extLst>
            <c:ext xmlns:c16="http://schemas.microsoft.com/office/drawing/2014/chart" uri="{C3380CC4-5D6E-409C-BE32-E72D297353CC}">
              <c16:uniqueId val="{00000005-53F3-4F46-B93C-E05143F134A8}"/>
            </c:ext>
          </c:extLst>
        </c:ser>
        <c:ser>
          <c:idx val="2"/>
          <c:order val="2"/>
          <c:spPr>
            <a:solidFill>
              <a:schemeClr val="accent3"/>
            </a:solidFill>
            <a:ln>
              <a:noFill/>
            </a:ln>
            <a:effectLst/>
            <a:sp3d/>
          </c:spPr>
          <c:invertIfNegative val="0"/>
          <c:dLbls>
            <c:dLbl>
              <c:idx val="0"/>
              <c:layout>
                <c:manualLayout>
                  <c:x val="9.94282795635112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F3-4F46-B93C-E05143F134A8}"/>
                </c:ext>
              </c:extLst>
            </c:dLbl>
            <c:dLbl>
              <c:idx val="1"/>
              <c:layout>
                <c:manualLayout>
                  <c:x val="7.95426236508084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F3-4F46-B93C-E05143F134A8}"/>
                </c:ext>
              </c:extLst>
            </c:dLbl>
            <c:dLbl>
              <c:idx val="2"/>
              <c:layout>
                <c:manualLayout>
                  <c:x val="1.39199591388914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F3-4F46-B93C-E05143F134A8}"/>
                </c:ext>
              </c:extLst>
            </c:dLbl>
            <c:dLbl>
              <c:idx val="3"/>
              <c:layout>
                <c:manualLayout>
                  <c:x val="1.39199591388914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F3-4F46-B93C-E05143F134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Hoja1!$A$26:$A$30</c:f>
              <c:strCache>
                <c:ptCount val="4"/>
                <c:pt idx="0">
                  <c:v>Proceso de divulgación previa al evento </c:v>
                </c:pt>
                <c:pt idx="1">
                  <c:v>Correos electrónicos informativos </c:v>
                </c:pt>
                <c:pt idx="2">
                  <c:v>Uso de la plataforma LIFESIZE </c:v>
                </c:pt>
                <c:pt idx="3">
                  <c:v>Organización del evento</c:v>
                </c:pt>
              </c:strCache>
              <c:extLst/>
            </c:strRef>
          </c:cat>
          <c:val>
            <c:numRef>
              <c:f>Hoja1!$D$26:$D$30</c:f>
              <c:numCache>
                <c:formatCode>General</c:formatCode>
                <c:ptCount val="4"/>
                <c:pt idx="0">
                  <c:v>78</c:v>
                </c:pt>
                <c:pt idx="1">
                  <c:v>91</c:v>
                </c:pt>
                <c:pt idx="2">
                  <c:v>58</c:v>
                </c:pt>
                <c:pt idx="3">
                  <c:v>71</c:v>
                </c:pt>
              </c:numCache>
              <c:extLst/>
            </c:numRef>
          </c:val>
          <c:extLst>
            <c:ext xmlns:c16="http://schemas.microsoft.com/office/drawing/2014/chart" uri="{C3380CC4-5D6E-409C-BE32-E72D297353CC}">
              <c16:uniqueId val="{0000000A-53F3-4F46-B93C-E05143F134A8}"/>
            </c:ext>
          </c:extLst>
        </c:ser>
        <c:ser>
          <c:idx val="3"/>
          <c:order val="3"/>
          <c:spPr>
            <a:solidFill>
              <a:schemeClr val="accent4"/>
            </a:solidFill>
            <a:ln>
              <a:noFill/>
            </a:ln>
            <a:effectLst/>
            <a:sp3d/>
          </c:spPr>
          <c:invertIfNegative val="0"/>
          <c:dLbls>
            <c:dLbl>
              <c:idx val="0"/>
              <c:layout>
                <c:manualLayout>
                  <c:x val="9.9428279563511419E-3"/>
                  <c:y val="-1.0652461892984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F3-4F46-B93C-E05143F134A8}"/>
                </c:ext>
              </c:extLst>
            </c:dLbl>
            <c:dLbl>
              <c:idx val="1"/>
              <c:layout>
                <c:manualLayout>
                  <c:x val="7.9542623650809136E-3"/>
                  <c:y val="3.55082063099467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F3-4F46-B93C-E05143F134A8}"/>
                </c:ext>
              </c:extLst>
            </c:dLbl>
            <c:dLbl>
              <c:idx val="2"/>
              <c:layout>
                <c:manualLayout>
                  <c:x val="5.9656967738105394E-3"/>
                  <c:y val="-3.55082063099480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F3-4F46-B93C-E05143F134A8}"/>
                </c:ext>
              </c:extLst>
            </c:dLbl>
            <c:dLbl>
              <c:idx val="3"/>
              <c:layout>
                <c:manualLayout>
                  <c:x val="1.193139354762137E-2"/>
                  <c:y val="-1.0652461892984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3F3-4F46-B93C-E05143F134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Hoja1!$A$26:$A$30</c:f>
              <c:strCache>
                <c:ptCount val="4"/>
                <c:pt idx="0">
                  <c:v>Proceso de divulgación previa al evento </c:v>
                </c:pt>
                <c:pt idx="1">
                  <c:v>Correos electrónicos informativos </c:v>
                </c:pt>
                <c:pt idx="2">
                  <c:v>Uso de la plataforma LIFESIZE </c:v>
                </c:pt>
                <c:pt idx="3">
                  <c:v>Organización del evento</c:v>
                </c:pt>
              </c:strCache>
              <c:extLst/>
            </c:strRef>
          </c:cat>
          <c:val>
            <c:numRef>
              <c:f>Hoja1!$E$26:$E$30</c:f>
              <c:numCache>
                <c:formatCode>General</c:formatCode>
                <c:ptCount val="4"/>
                <c:pt idx="0">
                  <c:v>19</c:v>
                </c:pt>
                <c:pt idx="1">
                  <c:v>34</c:v>
                </c:pt>
                <c:pt idx="2">
                  <c:v>18</c:v>
                </c:pt>
                <c:pt idx="3">
                  <c:v>23</c:v>
                </c:pt>
              </c:numCache>
              <c:extLst/>
            </c:numRef>
          </c:val>
          <c:extLst>
            <c:ext xmlns:c16="http://schemas.microsoft.com/office/drawing/2014/chart" uri="{C3380CC4-5D6E-409C-BE32-E72D297353CC}">
              <c16:uniqueId val="{0000000F-53F3-4F46-B93C-E05143F134A8}"/>
            </c:ext>
          </c:extLst>
        </c:ser>
        <c:ser>
          <c:idx val="4"/>
          <c:order val="4"/>
          <c:spPr>
            <a:solidFill>
              <a:schemeClr val="accent5"/>
            </a:solidFill>
            <a:ln>
              <a:noFill/>
            </a:ln>
            <a:effectLst/>
            <a:sp3d/>
          </c:spPr>
          <c:invertIfNegative val="0"/>
          <c:dLbls>
            <c:dLbl>
              <c:idx val="1"/>
              <c:layout>
                <c:manualLayout>
                  <c:x val="5.9656967738106123E-3"/>
                  <c:y val="-1.301952524431433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3F3-4F46-B93C-E05143F134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Hoja1!$A$26:$A$30</c:f>
              <c:strCache>
                <c:ptCount val="4"/>
                <c:pt idx="0">
                  <c:v>Proceso de divulgación previa al evento </c:v>
                </c:pt>
                <c:pt idx="1">
                  <c:v>Correos electrónicos informativos </c:v>
                </c:pt>
                <c:pt idx="2">
                  <c:v>Uso de la plataforma LIFESIZE </c:v>
                </c:pt>
                <c:pt idx="3">
                  <c:v>Organización del evento</c:v>
                </c:pt>
              </c:strCache>
              <c:extLst/>
            </c:strRef>
          </c:cat>
          <c:val>
            <c:numRef>
              <c:f>Hoja1!$F$26:$F$30</c:f>
              <c:numCache>
                <c:formatCode>General</c:formatCode>
                <c:ptCount val="4"/>
                <c:pt idx="0">
                  <c:v>6</c:v>
                </c:pt>
                <c:pt idx="1">
                  <c:v>10</c:v>
                </c:pt>
                <c:pt idx="2">
                  <c:v>5</c:v>
                </c:pt>
                <c:pt idx="3">
                  <c:v>4</c:v>
                </c:pt>
              </c:numCache>
              <c:extLst/>
            </c:numRef>
          </c:val>
          <c:extLst>
            <c:ext xmlns:c16="http://schemas.microsoft.com/office/drawing/2014/chart" uri="{C3380CC4-5D6E-409C-BE32-E72D297353CC}">
              <c16:uniqueId val="{00000011-53F3-4F46-B93C-E05143F134A8}"/>
            </c:ext>
          </c:extLst>
        </c:ser>
        <c:dLbls>
          <c:showLegendKey val="0"/>
          <c:showVal val="1"/>
          <c:showCatName val="0"/>
          <c:showSerName val="0"/>
          <c:showPercent val="0"/>
          <c:showBubbleSize val="0"/>
        </c:dLbls>
        <c:gapWidth val="150"/>
        <c:shape val="box"/>
        <c:axId val="1736434895"/>
        <c:axId val="1806624095"/>
        <c:axId val="0"/>
      </c:bar3DChart>
      <c:catAx>
        <c:axId val="1736434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806624095"/>
        <c:crosses val="autoZero"/>
        <c:auto val="1"/>
        <c:lblAlgn val="ctr"/>
        <c:lblOffset val="100"/>
        <c:noMultiLvlLbl val="0"/>
      </c:catAx>
      <c:valAx>
        <c:axId val="1806624095"/>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7364348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839647627114691E-2"/>
          <c:y val="6.4814814814814811E-2"/>
          <c:w val="0.96232070474577058"/>
          <c:h val="0.69690869654153698"/>
        </c:manualLayout>
      </c:layout>
      <c:bar3DChart>
        <c:barDir val="col"/>
        <c:grouping val="clustered"/>
        <c:varyColors val="0"/>
        <c:ser>
          <c:idx val="0"/>
          <c:order val="0"/>
          <c:tx>
            <c:strRef>
              <c:f>Hoja1!$B$49</c:f>
              <c:strCache>
                <c:ptCount val="1"/>
                <c:pt idx="0">
                  <c:v>5</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Hoja1!$A$50:$A$54</c:f>
              <c:strCache>
                <c:ptCount val="5"/>
                <c:pt idx="0">
                  <c:v>Su nivel de satisfacción con el evento.</c:v>
                </c:pt>
                <c:pt idx="1">
                  <c:v>Horario del evento </c:v>
                </c:pt>
                <c:pt idx="2">
                  <c:v>Utilidad de los temas tratados</c:v>
                </c:pt>
                <c:pt idx="3">
                  <c:v>Recursos empleados parala socialización de los contenidos </c:v>
                </c:pt>
                <c:pt idx="4">
                  <c:v>Con relación al moderador</c:v>
                </c:pt>
              </c:strCache>
            </c:strRef>
          </c:cat>
          <c:val>
            <c:numRef>
              <c:f>Hoja1!$B$50:$B$54</c:f>
              <c:numCache>
                <c:formatCode>General</c:formatCode>
                <c:ptCount val="5"/>
                <c:pt idx="0">
                  <c:v>442</c:v>
                </c:pt>
                <c:pt idx="1">
                  <c:v>428</c:v>
                </c:pt>
                <c:pt idx="2">
                  <c:v>492</c:v>
                </c:pt>
                <c:pt idx="3">
                  <c:v>472</c:v>
                </c:pt>
                <c:pt idx="4">
                  <c:v>498</c:v>
                </c:pt>
              </c:numCache>
            </c:numRef>
          </c:val>
          <c:extLst>
            <c:ext xmlns:c16="http://schemas.microsoft.com/office/drawing/2014/chart" uri="{C3380CC4-5D6E-409C-BE32-E72D297353CC}">
              <c16:uniqueId val="{00000000-ECFE-42D1-B8F1-24F2767D3C67}"/>
            </c:ext>
          </c:extLst>
        </c:ser>
        <c:ser>
          <c:idx val="1"/>
          <c:order val="1"/>
          <c:tx>
            <c:strRef>
              <c:f>Hoja1!$C$49</c:f>
              <c:strCache>
                <c:ptCount val="1"/>
                <c:pt idx="0">
                  <c:v>4</c:v>
                </c:pt>
              </c:strCache>
            </c:strRef>
          </c:tx>
          <c:spPr>
            <a:solidFill>
              <a:schemeClr val="accent2"/>
            </a:solidFill>
            <a:ln>
              <a:noFill/>
            </a:ln>
            <a:effectLst/>
            <a:sp3d/>
          </c:spPr>
          <c:invertIfNegative val="0"/>
          <c:dLbls>
            <c:spPr>
              <a:noFill/>
              <a:ln>
                <a:noFill/>
              </a:ln>
              <a:effectLst/>
            </c:spPr>
            <c:txPr>
              <a:bodyPr rot="0" spcFirstLastPara="1" vertOverflow="ellipsis" horzOverflow="clip" vert="horz" wrap="square" lIns="180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Hoja1!$A$50:$A$54</c:f>
              <c:strCache>
                <c:ptCount val="5"/>
                <c:pt idx="0">
                  <c:v>Su nivel de satisfacción con el evento.</c:v>
                </c:pt>
                <c:pt idx="1">
                  <c:v>Horario del evento </c:v>
                </c:pt>
                <c:pt idx="2">
                  <c:v>Utilidad de los temas tratados</c:v>
                </c:pt>
                <c:pt idx="3">
                  <c:v>Recursos empleados parala socialización de los contenidos </c:v>
                </c:pt>
                <c:pt idx="4">
                  <c:v>Con relación al moderador</c:v>
                </c:pt>
              </c:strCache>
            </c:strRef>
          </c:cat>
          <c:val>
            <c:numRef>
              <c:f>Hoja1!$C$50:$C$54</c:f>
              <c:numCache>
                <c:formatCode>General</c:formatCode>
                <c:ptCount val="5"/>
                <c:pt idx="0">
                  <c:v>287</c:v>
                </c:pt>
                <c:pt idx="1">
                  <c:v>269</c:v>
                </c:pt>
                <c:pt idx="2">
                  <c:v>259</c:v>
                </c:pt>
                <c:pt idx="3">
                  <c:v>262</c:v>
                </c:pt>
                <c:pt idx="4">
                  <c:v>250</c:v>
                </c:pt>
              </c:numCache>
            </c:numRef>
          </c:val>
          <c:extLst>
            <c:ext xmlns:c16="http://schemas.microsoft.com/office/drawing/2014/chart" uri="{C3380CC4-5D6E-409C-BE32-E72D297353CC}">
              <c16:uniqueId val="{00000001-ECFE-42D1-B8F1-24F2767D3C67}"/>
            </c:ext>
          </c:extLst>
        </c:ser>
        <c:ser>
          <c:idx val="2"/>
          <c:order val="2"/>
          <c:tx>
            <c:strRef>
              <c:f>Hoja1!$D$49</c:f>
              <c:strCache>
                <c:ptCount val="1"/>
                <c:pt idx="0">
                  <c:v>3</c:v>
                </c:pt>
              </c:strCache>
            </c:strRef>
          </c:tx>
          <c:spPr>
            <a:solidFill>
              <a:schemeClr val="accent3"/>
            </a:solidFill>
            <a:ln>
              <a:noFill/>
            </a:ln>
            <a:effectLst/>
            <a:sp3d/>
          </c:spPr>
          <c:invertIfNegative val="0"/>
          <c:dLbls>
            <c:spPr>
              <a:noFill/>
              <a:ln>
                <a:noFill/>
              </a:ln>
              <a:effectLst/>
            </c:spPr>
            <c:txPr>
              <a:bodyPr rot="0" spcFirstLastPara="1" vertOverflow="ellipsis" horzOverflow="clip" vert="horz" wrap="square" lIns="180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Hoja1!$A$50:$A$54</c:f>
              <c:strCache>
                <c:ptCount val="5"/>
                <c:pt idx="0">
                  <c:v>Su nivel de satisfacción con el evento.</c:v>
                </c:pt>
                <c:pt idx="1">
                  <c:v>Horario del evento </c:v>
                </c:pt>
                <c:pt idx="2">
                  <c:v>Utilidad de los temas tratados</c:v>
                </c:pt>
                <c:pt idx="3">
                  <c:v>Recursos empleados parala socialización de los contenidos </c:v>
                </c:pt>
                <c:pt idx="4">
                  <c:v>Con relación al moderador</c:v>
                </c:pt>
              </c:strCache>
            </c:strRef>
          </c:cat>
          <c:val>
            <c:numRef>
              <c:f>Hoja1!$D$50:$D$54</c:f>
              <c:numCache>
                <c:formatCode>General</c:formatCode>
                <c:ptCount val="5"/>
                <c:pt idx="0">
                  <c:v>78</c:v>
                </c:pt>
                <c:pt idx="1">
                  <c:v>91</c:v>
                </c:pt>
                <c:pt idx="2">
                  <c:v>58</c:v>
                </c:pt>
                <c:pt idx="3">
                  <c:v>71</c:v>
                </c:pt>
                <c:pt idx="4">
                  <c:v>63</c:v>
                </c:pt>
              </c:numCache>
            </c:numRef>
          </c:val>
          <c:extLst>
            <c:ext xmlns:c16="http://schemas.microsoft.com/office/drawing/2014/chart" uri="{C3380CC4-5D6E-409C-BE32-E72D297353CC}">
              <c16:uniqueId val="{00000002-ECFE-42D1-B8F1-24F2767D3C67}"/>
            </c:ext>
          </c:extLst>
        </c:ser>
        <c:ser>
          <c:idx val="3"/>
          <c:order val="3"/>
          <c:tx>
            <c:strRef>
              <c:f>Hoja1!$E$49</c:f>
              <c:strCache>
                <c:ptCount val="1"/>
                <c:pt idx="0">
                  <c:v>2</c:v>
                </c:pt>
              </c:strCache>
            </c:strRef>
          </c:tx>
          <c:spPr>
            <a:solidFill>
              <a:schemeClr val="accent4"/>
            </a:solidFill>
            <a:ln>
              <a:noFill/>
            </a:ln>
            <a:effectLst/>
            <a:sp3d/>
          </c:spPr>
          <c:invertIfNegative val="0"/>
          <c:dLbls>
            <c:spPr>
              <a:noFill/>
              <a:ln>
                <a:noFill/>
              </a:ln>
              <a:effectLst/>
            </c:spPr>
            <c:txPr>
              <a:bodyPr rot="0" spcFirstLastPara="1" vertOverflow="ellipsis" horzOverflow="clip" vert="horz" wrap="square" lIns="144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Hoja1!$A$50:$A$54</c:f>
              <c:strCache>
                <c:ptCount val="5"/>
                <c:pt idx="0">
                  <c:v>Su nivel de satisfacción con el evento.</c:v>
                </c:pt>
                <c:pt idx="1">
                  <c:v>Horario del evento </c:v>
                </c:pt>
                <c:pt idx="2">
                  <c:v>Utilidad de los temas tratados</c:v>
                </c:pt>
                <c:pt idx="3">
                  <c:v>Recursos empleados parala socialización de los contenidos </c:v>
                </c:pt>
                <c:pt idx="4">
                  <c:v>Con relación al moderador</c:v>
                </c:pt>
              </c:strCache>
            </c:strRef>
          </c:cat>
          <c:val>
            <c:numRef>
              <c:f>Hoja1!$E$50:$E$54</c:f>
              <c:numCache>
                <c:formatCode>General</c:formatCode>
                <c:ptCount val="5"/>
                <c:pt idx="0">
                  <c:v>19</c:v>
                </c:pt>
                <c:pt idx="1">
                  <c:v>34</c:v>
                </c:pt>
                <c:pt idx="2">
                  <c:v>18</c:v>
                </c:pt>
                <c:pt idx="3">
                  <c:v>23</c:v>
                </c:pt>
                <c:pt idx="4">
                  <c:v>16</c:v>
                </c:pt>
              </c:numCache>
            </c:numRef>
          </c:val>
          <c:extLst>
            <c:ext xmlns:c16="http://schemas.microsoft.com/office/drawing/2014/chart" uri="{C3380CC4-5D6E-409C-BE32-E72D297353CC}">
              <c16:uniqueId val="{00000003-ECFE-42D1-B8F1-24F2767D3C67}"/>
            </c:ext>
          </c:extLst>
        </c:ser>
        <c:ser>
          <c:idx val="4"/>
          <c:order val="4"/>
          <c:tx>
            <c:strRef>
              <c:f>Hoja1!$F$49</c:f>
              <c:strCache>
                <c:ptCount val="1"/>
                <c:pt idx="0">
                  <c:v>1</c:v>
                </c:pt>
              </c:strCache>
            </c:strRef>
          </c:tx>
          <c:spPr>
            <a:solidFill>
              <a:schemeClr val="accent5"/>
            </a:solidFill>
            <a:ln>
              <a:noFill/>
            </a:ln>
            <a:effectLst/>
            <a:sp3d/>
          </c:spPr>
          <c:invertIfNegative val="0"/>
          <c:dLbls>
            <c:spPr>
              <a:noFill/>
              <a:ln>
                <a:noFill/>
              </a:ln>
              <a:effectLst/>
            </c:spPr>
            <c:txPr>
              <a:bodyPr rot="0" spcFirstLastPara="1" vertOverflow="ellipsis" horzOverflow="clip" vert="horz" wrap="square" lIns="108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Hoja1!$A$50:$A$54</c:f>
              <c:strCache>
                <c:ptCount val="5"/>
                <c:pt idx="0">
                  <c:v>Su nivel de satisfacción con el evento.</c:v>
                </c:pt>
                <c:pt idx="1">
                  <c:v>Horario del evento </c:v>
                </c:pt>
                <c:pt idx="2">
                  <c:v>Utilidad de los temas tratados</c:v>
                </c:pt>
                <c:pt idx="3">
                  <c:v>Recursos empleados parala socialización de los contenidos </c:v>
                </c:pt>
                <c:pt idx="4">
                  <c:v>Con relación al moderador</c:v>
                </c:pt>
              </c:strCache>
            </c:strRef>
          </c:cat>
          <c:val>
            <c:numRef>
              <c:f>Hoja1!$F$50:$F$54</c:f>
              <c:numCache>
                <c:formatCode>General</c:formatCode>
                <c:ptCount val="5"/>
                <c:pt idx="0">
                  <c:v>6</c:v>
                </c:pt>
                <c:pt idx="1">
                  <c:v>10</c:v>
                </c:pt>
                <c:pt idx="2">
                  <c:v>5</c:v>
                </c:pt>
                <c:pt idx="3">
                  <c:v>4</c:v>
                </c:pt>
                <c:pt idx="4">
                  <c:v>5</c:v>
                </c:pt>
              </c:numCache>
            </c:numRef>
          </c:val>
          <c:extLst>
            <c:ext xmlns:c16="http://schemas.microsoft.com/office/drawing/2014/chart" uri="{C3380CC4-5D6E-409C-BE32-E72D297353CC}">
              <c16:uniqueId val="{00000004-ECFE-42D1-B8F1-24F2767D3C67}"/>
            </c:ext>
          </c:extLst>
        </c:ser>
        <c:dLbls>
          <c:showLegendKey val="0"/>
          <c:showVal val="1"/>
          <c:showCatName val="0"/>
          <c:showSerName val="0"/>
          <c:showPercent val="0"/>
          <c:showBubbleSize val="0"/>
        </c:dLbls>
        <c:gapWidth val="150"/>
        <c:shape val="box"/>
        <c:axId val="1965054735"/>
        <c:axId val="1899300415"/>
        <c:axId val="0"/>
      </c:bar3DChart>
      <c:catAx>
        <c:axId val="19650547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899300415"/>
        <c:crosses val="autoZero"/>
        <c:auto val="1"/>
        <c:lblAlgn val="ctr"/>
        <c:lblOffset val="100"/>
        <c:noMultiLvlLbl val="0"/>
      </c:catAx>
      <c:valAx>
        <c:axId val="1899300415"/>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505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Hoja1!$B$68</c:f>
              <c:strCache>
                <c:ptCount val="1"/>
                <c:pt idx="0">
                  <c:v>5</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Hoja1!$A$69:$A$72</c:f>
              <c:strCache>
                <c:ptCount val="4"/>
                <c:pt idx="0">
                  <c:v>Conocimiento y dominio del tema</c:v>
                </c:pt>
                <c:pt idx="1">
                  <c:v>Claridad en el lenguaje manejado por el expositor</c:v>
                </c:pt>
                <c:pt idx="2">
                  <c:v>Manejo del tiempo</c:v>
                </c:pt>
                <c:pt idx="3">
                  <c:v>Disposición para manejar inquietudes        </c:v>
                </c:pt>
              </c:strCache>
            </c:strRef>
          </c:cat>
          <c:val>
            <c:numRef>
              <c:f>Hoja1!$B$69:$B$72</c:f>
              <c:numCache>
                <c:formatCode>General</c:formatCode>
                <c:ptCount val="4"/>
                <c:pt idx="0">
                  <c:v>518</c:v>
                </c:pt>
                <c:pt idx="1">
                  <c:v>518</c:v>
                </c:pt>
                <c:pt idx="2">
                  <c:v>505</c:v>
                </c:pt>
                <c:pt idx="3">
                  <c:v>496</c:v>
                </c:pt>
              </c:numCache>
            </c:numRef>
          </c:val>
          <c:extLst>
            <c:ext xmlns:c16="http://schemas.microsoft.com/office/drawing/2014/chart" uri="{C3380CC4-5D6E-409C-BE32-E72D297353CC}">
              <c16:uniqueId val="{00000000-9123-4B45-BA92-D43C68766B03}"/>
            </c:ext>
          </c:extLst>
        </c:ser>
        <c:ser>
          <c:idx val="1"/>
          <c:order val="1"/>
          <c:tx>
            <c:strRef>
              <c:f>Hoja1!$C$68</c:f>
              <c:strCache>
                <c:ptCount val="1"/>
                <c:pt idx="0">
                  <c:v>4</c:v>
                </c:pt>
              </c:strCache>
            </c:strRef>
          </c:tx>
          <c:spPr>
            <a:solidFill>
              <a:schemeClr val="accent2"/>
            </a:solidFill>
            <a:ln>
              <a:noFill/>
            </a:ln>
            <a:effectLst/>
            <a:sp3d/>
          </c:spPr>
          <c:invertIfNegative val="0"/>
          <c:dLbls>
            <c:spPr>
              <a:noFill/>
              <a:ln>
                <a:noFill/>
              </a:ln>
              <a:effectLst/>
            </c:spPr>
            <c:txPr>
              <a:bodyPr rot="0" spcFirstLastPara="1" vertOverflow="ellipsis" horzOverflow="clip" vert="horz" wrap="square" lIns="180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Hoja1!$A$69:$A$72</c:f>
              <c:strCache>
                <c:ptCount val="4"/>
                <c:pt idx="0">
                  <c:v>Conocimiento y dominio del tema</c:v>
                </c:pt>
                <c:pt idx="1">
                  <c:v>Claridad en el lenguaje manejado por el expositor</c:v>
                </c:pt>
                <c:pt idx="2">
                  <c:v>Manejo del tiempo</c:v>
                </c:pt>
                <c:pt idx="3">
                  <c:v>Disposición para manejar inquietudes        </c:v>
                </c:pt>
              </c:strCache>
            </c:strRef>
          </c:cat>
          <c:val>
            <c:numRef>
              <c:f>Hoja1!$C$69:$C$72</c:f>
              <c:numCache>
                <c:formatCode>General</c:formatCode>
                <c:ptCount val="4"/>
                <c:pt idx="0">
                  <c:v>228</c:v>
                </c:pt>
                <c:pt idx="1">
                  <c:v>236</c:v>
                </c:pt>
                <c:pt idx="2">
                  <c:v>229</c:v>
                </c:pt>
                <c:pt idx="3">
                  <c:v>243</c:v>
                </c:pt>
              </c:numCache>
            </c:numRef>
          </c:val>
          <c:extLst>
            <c:ext xmlns:c16="http://schemas.microsoft.com/office/drawing/2014/chart" uri="{C3380CC4-5D6E-409C-BE32-E72D297353CC}">
              <c16:uniqueId val="{00000001-9123-4B45-BA92-D43C68766B03}"/>
            </c:ext>
          </c:extLst>
        </c:ser>
        <c:ser>
          <c:idx val="2"/>
          <c:order val="2"/>
          <c:tx>
            <c:strRef>
              <c:f>Hoja1!$D$68</c:f>
              <c:strCache>
                <c:ptCount val="1"/>
                <c:pt idx="0">
                  <c:v>3</c:v>
                </c:pt>
              </c:strCache>
            </c:strRef>
          </c:tx>
          <c:spPr>
            <a:solidFill>
              <a:schemeClr val="accent3"/>
            </a:solidFill>
            <a:ln>
              <a:noFill/>
            </a:ln>
            <a:effectLst/>
            <a:sp3d/>
          </c:spPr>
          <c:invertIfNegative val="0"/>
          <c:dLbls>
            <c:spPr>
              <a:noFill/>
              <a:ln>
                <a:noFill/>
              </a:ln>
              <a:effectLst/>
            </c:spPr>
            <c:txPr>
              <a:bodyPr rot="0" spcFirstLastPara="1" vertOverflow="ellipsis" horzOverflow="clip" vert="horz" wrap="square" lIns="144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Hoja1!$A$69:$A$72</c:f>
              <c:strCache>
                <c:ptCount val="4"/>
                <c:pt idx="0">
                  <c:v>Conocimiento y dominio del tema</c:v>
                </c:pt>
                <c:pt idx="1">
                  <c:v>Claridad en el lenguaje manejado por el expositor</c:v>
                </c:pt>
                <c:pt idx="2">
                  <c:v>Manejo del tiempo</c:v>
                </c:pt>
                <c:pt idx="3">
                  <c:v>Disposición para manejar inquietudes        </c:v>
                </c:pt>
              </c:strCache>
            </c:strRef>
          </c:cat>
          <c:val>
            <c:numRef>
              <c:f>Hoja1!$D$69:$D$72</c:f>
              <c:numCache>
                <c:formatCode>General</c:formatCode>
                <c:ptCount val="4"/>
                <c:pt idx="0">
                  <c:v>68</c:v>
                </c:pt>
                <c:pt idx="1">
                  <c:v>59</c:v>
                </c:pt>
                <c:pt idx="2">
                  <c:v>72</c:v>
                </c:pt>
                <c:pt idx="3">
                  <c:v>69</c:v>
                </c:pt>
              </c:numCache>
            </c:numRef>
          </c:val>
          <c:extLst>
            <c:ext xmlns:c16="http://schemas.microsoft.com/office/drawing/2014/chart" uri="{C3380CC4-5D6E-409C-BE32-E72D297353CC}">
              <c16:uniqueId val="{00000002-9123-4B45-BA92-D43C68766B03}"/>
            </c:ext>
          </c:extLst>
        </c:ser>
        <c:ser>
          <c:idx val="3"/>
          <c:order val="3"/>
          <c:tx>
            <c:strRef>
              <c:f>Hoja1!$E$68</c:f>
              <c:strCache>
                <c:ptCount val="1"/>
                <c:pt idx="0">
                  <c:v>2</c:v>
                </c:pt>
              </c:strCache>
            </c:strRef>
          </c:tx>
          <c:spPr>
            <a:solidFill>
              <a:schemeClr val="accent4"/>
            </a:solidFill>
            <a:ln>
              <a:noFill/>
            </a:ln>
            <a:effectLst/>
            <a:sp3d/>
          </c:spPr>
          <c:invertIfNegative val="0"/>
          <c:dLbls>
            <c:spPr>
              <a:noFill/>
              <a:ln>
                <a:noFill/>
              </a:ln>
              <a:effectLst/>
            </c:spPr>
            <c:txPr>
              <a:bodyPr rot="0" spcFirstLastPara="1" vertOverflow="ellipsis" horzOverflow="clip" vert="horz" wrap="square" lIns="144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Hoja1!$A$69:$A$72</c:f>
              <c:strCache>
                <c:ptCount val="4"/>
                <c:pt idx="0">
                  <c:v>Conocimiento y dominio del tema</c:v>
                </c:pt>
                <c:pt idx="1">
                  <c:v>Claridad en el lenguaje manejado por el expositor</c:v>
                </c:pt>
                <c:pt idx="2">
                  <c:v>Manejo del tiempo</c:v>
                </c:pt>
                <c:pt idx="3">
                  <c:v>Disposición para manejar inquietudes        </c:v>
                </c:pt>
              </c:strCache>
            </c:strRef>
          </c:cat>
          <c:val>
            <c:numRef>
              <c:f>Hoja1!$E$69:$E$72</c:f>
              <c:numCache>
                <c:formatCode>General</c:formatCode>
                <c:ptCount val="4"/>
                <c:pt idx="0">
                  <c:v>12</c:v>
                </c:pt>
                <c:pt idx="1">
                  <c:v>15</c:v>
                </c:pt>
                <c:pt idx="2">
                  <c:v>20</c:v>
                </c:pt>
                <c:pt idx="3">
                  <c:v>16</c:v>
                </c:pt>
              </c:numCache>
            </c:numRef>
          </c:val>
          <c:extLst>
            <c:ext xmlns:c16="http://schemas.microsoft.com/office/drawing/2014/chart" uri="{C3380CC4-5D6E-409C-BE32-E72D297353CC}">
              <c16:uniqueId val="{00000003-9123-4B45-BA92-D43C68766B03}"/>
            </c:ext>
          </c:extLst>
        </c:ser>
        <c:ser>
          <c:idx val="4"/>
          <c:order val="4"/>
          <c:tx>
            <c:strRef>
              <c:f>Hoja1!$F$68</c:f>
              <c:strCache>
                <c:ptCount val="1"/>
                <c:pt idx="0">
                  <c:v>1</c:v>
                </c:pt>
              </c:strCache>
            </c:strRef>
          </c:tx>
          <c:spPr>
            <a:solidFill>
              <a:schemeClr val="accent5"/>
            </a:solidFill>
            <a:ln>
              <a:noFill/>
            </a:ln>
            <a:effectLst/>
            <a:sp3d/>
          </c:spPr>
          <c:invertIfNegative val="0"/>
          <c:dLbls>
            <c:spPr>
              <a:noFill/>
              <a:ln>
                <a:noFill/>
              </a:ln>
              <a:effectLst/>
            </c:spPr>
            <c:txPr>
              <a:bodyPr rot="0" spcFirstLastPara="1" vertOverflow="ellipsis" horzOverflow="clip" vert="horz" wrap="square" lIns="108000"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Hoja1!$A$69:$A$72</c:f>
              <c:strCache>
                <c:ptCount val="4"/>
                <c:pt idx="0">
                  <c:v>Conocimiento y dominio del tema</c:v>
                </c:pt>
                <c:pt idx="1">
                  <c:v>Claridad en el lenguaje manejado por el expositor</c:v>
                </c:pt>
                <c:pt idx="2">
                  <c:v>Manejo del tiempo</c:v>
                </c:pt>
                <c:pt idx="3">
                  <c:v>Disposición para manejar inquietudes        </c:v>
                </c:pt>
              </c:strCache>
            </c:strRef>
          </c:cat>
          <c:val>
            <c:numRef>
              <c:f>Hoja1!$F$69:$F$72</c:f>
              <c:numCache>
                <c:formatCode>General</c:formatCode>
                <c:ptCount val="4"/>
                <c:pt idx="0">
                  <c:v>6</c:v>
                </c:pt>
                <c:pt idx="1">
                  <c:v>4</c:v>
                </c:pt>
                <c:pt idx="2">
                  <c:v>6</c:v>
                </c:pt>
                <c:pt idx="3">
                  <c:v>8</c:v>
                </c:pt>
              </c:numCache>
            </c:numRef>
          </c:val>
          <c:extLst>
            <c:ext xmlns:c16="http://schemas.microsoft.com/office/drawing/2014/chart" uri="{C3380CC4-5D6E-409C-BE32-E72D297353CC}">
              <c16:uniqueId val="{00000004-9123-4B45-BA92-D43C68766B03}"/>
            </c:ext>
          </c:extLst>
        </c:ser>
        <c:dLbls>
          <c:showLegendKey val="0"/>
          <c:showVal val="1"/>
          <c:showCatName val="0"/>
          <c:showSerName val="0"/>
          <c:showPercent val="0"/>
          <c:showBubbleSize val="0"/>
        </c:dLbls>
        <c:gapWidth val="150"/>
        <c:shape val="box"/>
        <c:axId val="1965056335"/>
        <c:axId val="1899289183"/>
        <c:axId val="0"/>
      </c:bar3DChart>
      <c:catAx>
        <c:axId val="19650563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899289183"/>
        <c:crosses val="autoZero"/>
        <c:auto val="1"/>
        <c:lblAlgn val="ctr"/>
        <c:lblOffset val="100"/>
        <c:noMultiLvlLbl val="0"/>
      </c:catAx>
      <c:valAx>
        <c:axId val="189928918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5056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b="1"/>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Hoja1!$F$27</c:f>
              <c:strCache>
                <c:ptCount val="1"/>
                <c:pt idx="0">
                  <c:v>Resultados INPEC 2024</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2.8110682646100345E-2"/>
                  <c:y val="-2.2539619275659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61-4474-9D0C-5D26F725EB8E}"/>
                </c:ext>
              </c:extLst>
            </c:dLbl>
            <c:dLbl>
              <c:idx val="1"/>
              <c:layout>
                <c:manualLayout>
                  <c:x val="-2.81106826461004E-2"/>
                  <c:y val="2.2539619275659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61-4474-9D0C-5D26F725EB8E}"/>
                </c:ext>
              </c:extLst>
            </c:dLbl>
            <c:dLbl>
              <c:idx val="2"/>
              <c:delete val="1"/>
              <c:extLst>
                <c:ext xmlns:c15="http://schemas.microsoft.com/office/drawing/2012/chart" uri="{CE6537A1-D6FC-4f65-9D91-7224C49458BB}"/>
                <c:ext xmlns:c16="http://schemas.microsoft.com/office/drawing/2014/chart" uri="{C3380CC4-5D6E-409C-BE32-E72D297353CC}">
                  <c16:uniqueId val="{00000001-C361-4474-9D0C-5D26F725EB8E}"/>
                </c:ext>
              </c:extLst>
            </c:dLbl>
            <c:dLbl>
              <c:idx val="3"/>
              <c:layout>
                <c:manualLayout>
                  <c:x val="-3.1055751545639408E-2"/>
                  <c:y val="2.8979510497276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61-4474-9D0C-5D26F725EB8E}"/>
                </c:ext>
              </c:extLst>
            </c:dLbl>
            <c:dLbl>
              <c:idx val="4"/>
              <c:layout>
                <c:manualLayout>
                  <c:x val="-2.8110682646100345E-2"/>
                  <c:y val="9.6599636019376461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layout>
                    <c:manualLayout>
                      <c:w val="5.7693899741970221E-2"/>
                      <c:h val="5.3483296595528682E-2"/>
                    </c:manualLayout>
                  </c15:layout>
                </c:ext>
                <c:ext xmlns:c16="http://schemas.microsoft.com/office/drawing/2014/chart" uri="{C3380CC4-5D6E-409C-BE32-E72D297353CC}">
                  <c16:uniqueId val="{0000000B-C361-4474-9D0C-5D26F725EB8E}"/>
                </c:ext>
              </c:extLst>
            </c:dLbl>
            <c:dLbl>
              <c:idx val="5"/>
              <c:layout>
                <c:manualLayout>
                  <c:x val="-2.9583217095869876E-2"/>
                  <c:y val="-2.8979510497276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61-4474-9D0C-5D26F725EB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Hoja1!$G$26:$L$26</c:f>
              <c:strCache>
                <c:ptCount val="6"/>
                <c:pt idx="0">
                  <c:v>Capacidad de involucrar efectivamente a los diferentes grupos poblaciones en las acciones de participación garantizando el enfoque diferencial</c:v>
                </c:pt>
                <c:pt idx="1">
                  <c:v>Capacidades institucionales para la promoción de la participación</c:v>
                </c:pt>
                <c:pt idx="2">
                  <c:v>Evaluación de los resultados de la estrategia anual de participación ciudadana y su aprovechamiento en acciones de mejora institucional.</c:v>
                </c:pt>
                <c:pt idx="3">
                  <c:v>Implementación de acciones de participación ciudadana en las diferentes fases del ciclo de gestión</c:v>
                </c:pt>
                <c:pt idx="4">
                  <c:v>Planeación anual de la estrategia de participación ciudadana en la gestión pública</c:v>
                </c:pt>
                <c:pt idx="5">
                  <c:v>Rendición de Cuentas en la gestión pública</c:v>
                </c:pt>
              </c:strCache>
            </c:strRef>
          </c:cat>
          <c:val>
            <c:numRef>
              <c:f>Hoja1!$G$27:$L$27</c:f>
              <c:numCache>
                <c:formatCode>General</c:formatCode>
                <c:ptCount val="6"/>
                <c:pt idx="0">
                  <c:v>85.7</c:v>
                </c:pt>
                <c:pt idx="1">
                  <c:v>76.2</c:v>
                </c:pt>
                <c:pt idx="2">
                  <c:v>85.2</c:v>
                </c:pt>
                <c:pt idx="3">
                  <c:v>76.900000000000006</c:v>
                </c:pt>
                <c:pt idx="4">
                  <c:v>52.2</c:v>
                </c:pt>
                <c:pt idx="5">
                  <c:v>99.4</c:v>
                </c:pt>
              </c:numCache>
            </c:numRef>
          </c:val>
          <c:smooth val="0"/>
          <c:extLst>
            <c:ext xmlns:c16="http://schemas.microsoft.com/office/drawing/2014/chart" uri="{C3380CC4-5D6E-409C-BE32-E72D297353CC}">
              <c16:uniqueId val="{00000003-C361-4474-9D0C-5D26F725EB8E}"/>
            </c:ext>
          </c:extLst>
        </c:ser>
        <c:ser>
          <c:idx val="1"/>
          <c:order val="1"/>
          <c:tx>
            <c:strRef>
              <c:f>Hoja1!$F$28</c:f>
              <c:strCache>
                <c:ptCount val="1"/>
                <c:pt idx="0">
                  <c:v>Promedio Grupo Par JUSTICIA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2.9498111561528866E-2"/>
                  <c:y val="4.0033811964303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61-4474-9D0C-5D26F725EB8E}"/>
                </c:ext>
              </c:extLst>
            </c:dLbl>
            <c:dLbl>
              <c:idx val="1"/>
              <c:layout>
                <c:manualLayout>
                  <c:x val="-2.6638148196330817E-2"/>
                  <c:y val="-2.575956488646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61-4474-9D0C-5D26F725EB8E}"/>
                </c:ext>
              </c:extLst>
            </c:dLbl>
            <c:dLbl>
              <c:idx val="2"/>
              <c:layout>
                <c:manualLayout>
                  <c:x val="-2.9583217095869876E-2"/>
                  <c:y val="-3.8639347329701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61-4474-9D0C-5D26F725EB8E}"/>
                </c:ext>
              </c:extLst>
            </c:dLbl>
            <c:dLbl>
              <c:idx val="3"/>
              <c:layout>
                <c:manualLayout>
                  <c:x val="-3.1055751545639408E-2"/>
                  <c:y val="-2.8979510497276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61-4474-9D0C-5D26F725EB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Hoja1!$G$26:$L$26</c:f>
              <c:strCache>
                <c:ptCount val="6"/>
                <c:pt idx="0">
                  <c:v>Capacidad de involucrar efectivamente a los diferentes grupos poblaciones en las acciones de participación garantizando el enfoque diferencial</c:v>
                </c:pt>
                <c:pt idx="1">
                  <c:v>Capacidades institucionales para la promoción de la participación</c:v>
                </c:pt>
                <c:pt idx="2">
                  <c:v>Evaluación de los resultados de la estrategia anual de participación ciudadana y su aprovechamiento en acciones de mejora institucional.</c:v>
                </c:pt>
                <c:pt idx="3">
                  <c:v>Implementación de acciones de participación ciudadana en las diferentes fases del ciclo de gestión</c:v>
                </c:pt>
                <c:pt idx="4">
                  <c:v>Planeación anual de la estrategia de participación ciudadana en la gestión pública</c:v>
                </c:pt>
                <c:pt idx="5">
                  <c:v>Rendición de Cuentas en la gestión pública</c:v>
                </c:pt>
              </c:strCache>
            </c:strRef>
          </c:cat>
          <c:val>
            <c:numRef>
              <c:f>Hoja1!$G$28:$L$28</c:f>
              <c:numCache>
                <c:formatCode>General</c:formatCode>
                <c:ptCount val="6"/>
                <c:pt idx="0">
                  <c:v>84.7</c:v>
                </c:pt>
                <c:pt idx="1">
                  <c:v>86.7</c:v>
                </c:pt>
                <c:pt idx="2">
                  <c:v>86.8</c:v>
                </c:pt>
                <c:pt idx="3">
                  <c:v>81.5</c:v>
                </c:pt>
                <c:pt idx="4">
                  <c:v>84.6</c:v>
                </c:pt>
                <c:pt idx="5">
                  <c:v>90.9</c:v>
                </c:pt>
              </c:numCache>
            </c:numRef>
          </c:val>
          <c:smooth val="0"/>
          <c:extLst>
            <c:ext xmlns:c16="http://schemas.microsoft.com/office/drawing/2014/chart" uri="{C3380CC4-5D6E-409C-BE32-E72D297353CC}">
              <c16:uniqueId val="{00000007-C361-4474-9D0C-5D26F725EB8E}"/>
            </c:ext>
          </c:extLst>
        </c:ser>
        <c:dLbls>
          <c:dLblPos val="ctr"/>
          <c:showLegendKey val="0"/>
          <c:showVal val="1"/>
          <c:showCatName val="0"/>
          <c:showSerName val="0"/>
          <c:showPercent val="0"/>
          <c:showBubbleSize val="0"/>
        </c:dLbls>
        <c:smooth val="0"/>
        <c:axId val="920947439"/>
        <c:axId val="917196079"/>
      </c:lineChart>
      <c:catAx>
        <c:axId val="9209474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917196079"/>
        <c:crosses val="autoZero"/>
        <c:auto val="1"/>
        <c:lblAlgn val="ctr"/>
        <c:lblOffset val="100"/>
        <c:noMultiLvlLbl val="0"/>
      </c:catAx>
      <c:valAx>
        <c:axId val="9171960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09474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layout>
        <c:manualLayout>
          <c:xMode val="edge"/>
          <c:yMode val="edge"/>
          <c:x val="0.35610149866903756"/>
          <c:y val="0.2772383312467071"/>
          <c:w val="0.53812785912274519"/>
          <c:h val="6.58927641483649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E4471-0251-4E80-B029-0BE980C05EA3}"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s-ES"/>
        </a:p>
      </dgm:t>
    </dgm:pt>
    <dgm:pt modelId="{E78FBF9B-8BF0-4CF3-9DD2-1FE9A7142CA0}">
      <dgm:prSet phldrT="[Texto]" custT="1"/>
      <dgm:spPr/>
      <dgm:t>
        <a:bodyPr/>
        <a:lstStyle/>
        <a:p>
          <a:r>
            <a:rPr lang="es-ES" sz="1200" b="1"/>
            <a:t>Servidores públicos del INPEC</a:t>
          </a:r>
          <a:endParaRPr lang="es-ES" sz="1200" b="1" dirty="0"/>
        </a:p>
      </dgm:t>
    </dgm:pt>
    <dgm:pt modelId="{D5439AC4-374B-4918-AFC9-F6AD98C02972}" type="parTrans" cxnId="{169C9D37-F13E-4916-8DC4-12B3946C5B33}">
      <dgm:prSet/>
      <dgm:spPr/>
      <dgm:t>
        <a:bodyPr/>
        <a:lstStyle/>
        <a:p>
          <a:endParaRPr lang="es-ES"/>
        </a:p>
      </dgm:t>
    </dgm:pt>
    <dgm:pt modelId="{A31556BE-41EE-4C61-8A51-080F1C094DCE}" type="sibTrans" cxnId="{169C9D37-F13E-4916-8DC4-12B3946C5B33}">
      <dgm:prSet/>
      <dgm:spPr/>
      <dgm:t>
        <a:bodyPr/>
        <a:lstStyle/>
        <a:p>
          <a:endParaRPr lang="es-ES"/>
        </a:p>
      </dgm:t>
    </dgm:pt>
    <dgm:pt modelId="{42F4E9A2-F4ED-4360-A1BB-CFA0F7D6EA77}">
      <dgm:prSet phldrT="[Texto]" custT="1"/>
      <dgm:spPr/>
      <dgm:t>
        <a:bodyPr/>
        <a:lstStyle/>
        <a:p>
          <a:r>
            <a:rPr lang="es-ES" sz="1200" b="1"/>
            <a:t>Población Privada de la Libertad</a:t>
          </a:r>
          <a:endParaRPr lang="es-ES" sz="1200" b="1" dirty="0"/>
        </a:p>
      </dgm:t>
    </dgm:pt>
    <dgm:pt modelId="{18E4C670-CFA3-4B3B-9E5F-4F6B746F077F}" type="parTrans" cxnId="{9739C935-880E-488F-AB76-F86F29BFDAB7}">
      <dgm:prSet/>
      <dgm:spPr/>
      <dgm:t>
        <a:bodyPr/>
        <a:lstStyle/>
        <a:p>
          <a:endParaRPr lang="es-ES"/>
        </a:p>
      </dgm:t>
    </dgm:pt>
    <dgm:pt modelId="{8D350494-EA86-4348-BA1A-35C4A9891CC7}" type="sibTrans" cxnId="{9739C935-880E-488F-AB76-F86F29BFDAB7}">
      <dgm:prSet/>
      <dgm:spPr/>
      <dgm:t>
        <a:bodyPr/>
        <a:lstStyle/>
        <a:p>
          <a:endParaRPr lang="es-ES"/>
        </a:p>
      </dgm:t>
    </dgm:pt>
    <dgm:pt modelId="{760A8B58-9422-4A1E-A31C-2DCDADB973BD}">
      <dgm:prSet phldrT="[Texto]" custT="1"/>
      <dgm:spPr/>
      <dgm:t>
        <a:bodyPr/>
        <a:lstStyle/>
        <a:p>
          <a:r>
            <a:rPr lang="es-ES" sz="1200" b="1"/>
            <a:t>Ciudadanía</a:t>
          </a:r>
          <a:endParaRPr lang="es-ES" sz="1050" b="1" dirty="0"/>
        </a:p>
      </dgm:t>
    </dgm:pt>
    <dgm:pt modelId="{612EB722-C535-46D6-90BA-E1F2EFC81529}" type="parTrans" cxnId="{30D7AC83-CA8D-42BD-A160-57B9992DDB5A}">
      <dgm:prSet/>
      <dgm:spPr/>
      <dgm:t>
        <a:bodyPr/>
        <a:lstStyle/>
        <a:p>
          <a:endParaRPr lang="es-ES"/>
        </a:p>
      </dgm:t>
    </dgm:pt>
    <dgm:pt modelId="{4D131091-3A7D-4860-B9D7-978E3A0149CF}" type="sibTrans" cxnId="{30D7AC83-CA8D-42BD-A160-57B9992DDB5A}">
      <dgm:prSet/>
      <dgm:spPr/>
      <dgm:t>
        <a:bodyPr/>
        <a:lstStyle/>
        <a:p>
          <a:endParaRPr lang="es-ES"/>
        </a:p>
      </dgm:t>
    </dgm:pt>
    <dgm:pt modelId="{F882EC89-21F4-42D0-8305-B9B6D28772FD}">
      <dgm:prSet phldrT="[Texto]" custT="1"/>
      <dgm:spPr/>
      <dgm:t>
        <a:bodyPr/>
        <a:lstStyle/>
        <a:p>
          <a:r>
            <a:rPr lang="es-ES" sz="1200" b="1"/>
            <a:t>Veedurías, fundaciones y demás grupos de interés</a:t>
          </a:r>
          <a:endParaRPr lang="es-ES" sz="1200" b="1" dirty="0"/>
        </a:p>
      </dgm:t>
    </dgm:pt>
    <dgm:pt modelId="{F2F96640-7E73-4030-A7CC-DFFCE3B61734}" type="parTrans" cxnId="{C045FE19-8B11-41C8-AC0A-1B5B6846CA41}">
      <dgm:prSet/>
      <dgm:spPr/>
      <dgm:t>
        <a:bodyPr/>
        <a:lstStyle/>
        <a:p>
          <a:endParaRPr lang="es-ES"/>
        </a:p>
      </dgm:t>
    </dgm:pt>
    <dgm:pt modelId="{C069F994-47E8-4A67-A0A5-D2091C9A0918}" type="sibTrans" cxnId="{C045FE19-8B11-41C8-AC0A-1B5B6846CA41}">
      <dgm:prSet/>
      <dgm:spPr/>
      <dgm:t>
        <a:bodyPr/>
        <a:lstStyle/>
        <a:p>
          <a:endParaRPr lang="es-ES"/>
        </a:p>
      </dgm:t>
    </dgm:pt>
    <dgm:pt modelId="{78388A57-D35F-4484-B906-1C8704FBE5F3}">
      <dgm:prSet custT="1"/>
      <dgm:spPr/>
      <dgm:t>
        <a:bodyPr/>
        <a:lstStyle/>
        <a:p>
          <a:r>
            <a:rPr lang="es-ES" sz="1200" b="1"/>
            <a:t>Familiares de Población privada de la libertad</a:t>
          </a:r>
          <a:endParaRPr lang="es-ES" sz="1200" b="1" dirty="0"/>
        </a:p>
      </dgm:t>
    </dgm:pt>
    <dgm:pt modelId="{8AC7C9D2-AB96-467E-B379-D0E403A6B894}" type="parTrans" cxnId="{82AD5095-D441-44DB-9D25-809A1B3699BF}">
      <dgm:prSet/>
      <dgm:spPr/>
      <dgm:t>
        <a:bodyPr/>
        <a:lstStyle/>
        <a:p>
          <a:endParaRPr lang="es-ES"/>
        </a:p>
      </dgm:t>
    </dgm:pt>
    <dgm:pt modelId="{EC1F4B23-56FD-4581-9ACB-1D73531D3144}" type="sibTrans" cxnId="{82AD5095-D441-44DB-9D25-809A1B3699BF}">
      <dgm:prSet/>
      <dgm:spPr/>
      <dgm:t>
        <a:bodyPr/>
        <a:lstStyle/>
        <a:p>
          <a:endParaRPr lang="es-ES"/>
        </a:p>
      </dgm:t>
    </dgm:pt>
    <dgm:pt modelId="{A22DDC54-070A-40DF-B4A5-6D63B4E3684A}">
      <dgm:prSet phldrT="[Texto]"/>
      <dgm:spPr/>
      <dgm:t>
        <a:bodyPr/>
        <a:lstStyle/>
        <a:p>
          <a:endParaRPr lang="es-ES" dirty="0"/>
        </a:p>
      </dgm:t>
    </dgm:pt>
    <dgm:pt modelId="{302F1BF1-9116-4CD9-9B98-17C6308FCDBD}" type="sibTrans" cxnId="{92E603E2-B422-4F11-A1F1-F18124B273DC}">
      <dgm:prSet/>
      <dgm:spPr/>
      <dgm:t>
        <a:bodyPr/>
        <a:lstStyle/>
        <a:p>
          <a:endParaRPr lang="es-ES"/>
        </a:p>
      </dgm:t>
    </dgm:pt>
    <dgm:pt modelId="{F0ABDE68-7867-4291-ABB0-69D1A88339B6}" type="parTrans" cxnId="{92E603E2-B422-4F11-A1F1-F18124B273DC}">
      <dgm:prSet/>
      <dgm:spPr/>
      <dgm:t>
        <a:bodyPr/>
        <a:lstStyle/>
        <a:p>
          <a:endParaRPr lang="es-ES"/>
        </a:p>
      </dgm:t>
    </dgm:pt>
    <dgm:pt modelId="{2C1E6FBE-0536-4BB5-BE26-3B4D9D3FDCFB}" type="pres">
      <dgm:prSet presAssocID="{D7DE4471-0251-4E80-B029-0BE980C05EA3}" presName="Name0" presStyleCnt="0">
        <dgm:presLayoutVars>
          <dgm:chMax val="1"/>
          <dgm:dir/>
          <dgm:animLvl val="ctr"/>
          <dgm:resizeHandles val="exact"/>
        </dgm:presLayoutVars>
      </dgm:prSet>
      <dgm:spPr/>
    </dgm:pt>
    <dgm:pt modelId="{323320BE-4FC9-4C3B-8E7E-B2D17B3EE9E3}" type="pres">
      <dgm:prSet presAssocID="{A22DDC54-070A-40DF-B4A5-6D63B4E3684A}" presName="centerShape" presStyleLbl="node0" presStyleIdx="0" presStyleCnt="1"/>
      <dgm:spPr/>
    </dgm:pt>
    <dgm:pt modelId="{B77A2B0E-7619-400E-9E57-9D0BBB6C99F2}" type="pres">
      <dgm:prSet presAssocID="{E78FBF9B-8BF0-4CF3-9DD2-1FE9A7142CA0}" presName="node" presStyleLbl="node1" presStyleIdx="0" presStyleCnt="5">
        <dgm:presLayoutVars>
          <dgm:bulletEnabled val="1"/>
        </dgm:presLayoutVars>
      </dgm:prSet>
      <dgm:spPr/>
    </dgm:pt>
    <dgm:pt modelId="{0AAB814C-B7E0-4FCF-8930-BAD27D86360E}" type="pres">
      <dgm:prSet presAssocID="{E78FBF9B-8BF0-4CF3-9DD2-1FE9A7142CA0}" presName="dummy" presStyleCnt="0"/>
      <dgm:spPr/>
    </dgm:pt>
    <dgm:pt modelId="{63493743-A76C-4CC4-9786-1D46352E55AD}" type="pres">
      <dgm:prSet presAssocID="{A31556BE-41EE-4C61-8A51-080F1C094DCE}" presName="sibTrans" presStyleLbl="sibTrans2D1" presStyleIdx="0" presStyleCnt="5"/>
      <dgm:spPr/>
    </dgm:pt>
    <dgm:pt modelId="{6E712627-2AA6-449D-9862-B2F593344234}" type="pres">
      <dgm:prSet presAssocID="{42F4E9A2-F4ED-4360-A1BB-CFA0F7D6EA77}" presName="node" presStyleLbl="node1" presStyleIdx="1" presStyleCnt="5" custScaleX="103600" custScaleY="97992">
        <dgm:presLayoutVars>
          <dgm:bulletEnabled val="1"/>
        </dgm:presLayoutVars>
      </dgm:prSet>
      <dgm:spPr/>
    </dgm:pt>
    <dgm:pt modelId="{49980432-A026-4997-B440-BB9EB41ED19A}" type="pres">
      <dgm:prSet presAssocID="{42F4E9A2-F4ED-4360-A1BB-CFA0F7D6EA77}" presName="dummy" presStyleCnt="0"/>
      <dgm:spPr/>
    </dgm:pt>
    <dgm:pt modelId="{400DE8F9-1B56-478E-B730-0698C2D26ED7}" type="pres">
      <dgm:prSet presAssocID="{8D350494-EA86-4348-BA1A-35C4A9891CC7}" presName="sibTrans" presStyleLbl="sibTrans2D1" presStyleIdx="1" presStyleCnt="5"/>
      <dgm:spPr/>
    </dgm:pt>
    <dgm:pt modelId="{0FBBA5F8-B41B-47ED-8052-460C73B03802}" type="pres">
      <dgm:prSet presAssocID="{78388A57-D35F-4484-B906-1C8704FBE5F3}" presName="node" presStyleLbl="node1" presStyleIdx="2" presStyleCnt="5" custScaleX="106620" custRadScaleRad="100106" custRadScaleInc="1562">
        <dgm:presLayoutVars>
          <dgm:bulletEnabled val="1"/>
        </dgm:presLayoutVars>
      </dgm:prSet>
      <dgm:spPr/>
    </dgm:pt>
    <dgm:pt modelId="{C3282907-A670-4E8A-87E1-6C72B92EAA44}" type="pres">
      <dgm:prSet presAssocID="{78388A57-D35F-4484-B906-1C8704FBE5F3}" presName="dummy" presStyleCnt="0"/>
      <dgm:spPr/>
    </dgm:pt>
    <dgm:pt modelId="{BBFBCC8B-E4EE-4476-991F-EF44DF6E6BE4}" type="pres">
      <dgm:prSet presAssocID="{EC1F4B23-56FD-4581-9ACB-1D73531D3144}" presName="sibTrans" presStyleLbl="sibTrans2D1" presStyleIdx="2" presStyleCnt="5"/>
      <dgm:spPr/>
    </dgm:pt>
    <dgm:pt modelId="{3CE428C2-0733-4FA6-B883-80A62ECD0CBA}" type="pres">
      <dgm:prSet presAssocID="{760A8B58-9422-4A1E-A31C-2DCDADB973BD}" presName="node" presStyleLbl="node1" presStyleIdx="3" presStyleCnt="5" custScaleX="109304">
        <dgm:presLayoutVars>
          <dgm:bulletEnabled val="1"/>
        </dgm:presLayoutVars>
      </dgm:prSet>
      <dgm:spPr/>
    </dgm:pt>
    <dgm:pt modelId="{65672CEA-86A1-41BD-A1F7-BEF42B38D77A}" type="pres">
      <dgm:prSet presAssocID="{760A8B58-9422-4A1E-A31C-2DCDADB973BD}" presName="dummy" presStyleCnt="0"/>
      <dgm:spPr/>
    </dgm:pt>
    <dgm:pt modelId="{C7A23AB8-E768-4C1B-A236-51D3BA12F7B8}" type="pres">
      <dgm:prSet presAssocID="{4D131091-3A7D-4860-B9D7-978E3A0149CF}" presName="sibTrans" presStyleLbl="sibTrans2D1" presStyleIdx="3" presStyleCnt="5"/>
      <dgm:spPr/>
    </dgm:pt>
    <dgm:pt modelId="{E14514DD-1F66-4618-9713-B3AD5EBDBE20}" type="pres">
      <dgm:prSet presAssocID="{F882EC89-21F4-42D0-8305-B9B6D28772FD}" presName="node" presStyleLbl="node1" presStyleIdx="4" presStyleCnt="5">
        <dgm:presLayoutVars>
          <dgm:bulletEnabled val="1"/>
        </dgm:presLayoutVars>
      </dgm:prSet>
      <dgm:spPr/>
    </dgm:pt>
    <dgm:pt modelId="{4A5363DC-E4D0-4A05-BAF3-13D7282D200F}" type="pres">
      <dgm:prSet presAssocID="{F882EC89-21F4-42D0-8305-B9B6D28772FD}" presName="dummy" presStyleCnt="0"/>
      <dgm:spPr/>
    </dgm:pt>
    <dgm:pt modelId="{DD695BCF-CDF0-461D-BCF2-7DBBB9840641}" type="pres">
      <dgm:prSet presAssocID="{C069F994-47E8-4A67-A0A5-D2091C9A0918}" presName="sibTrans" presStyleLbl="sibTrans2D1" presStyleIdx="4" presStyleCnt="5"/>
      <dgm:spPr/>
    </dgm:pt>
  </dgm:ptLst>
  <dgm:cxnLst>
    <dgm:cxn modelId="{82A32B0C-3D81-44BC-8763-F9C5A69F16F9}" type="presOf" srcId="{78388A57-D35F-4484-B906-1C8704FBE5F3}" destId="{0FBBA5F8-B41B-47ED-8052-460C73B03802}" srcOrd="0" destOrd="0" presId="urn:microsoft.com/office/officeart/2005/8/layout/radial6"/>
    <dgm:cxn modelId="{C045FE19-8B11-41C8-AC0A-1B5B6846CA41}" srcId="{A22DDC54-070A-40DF-B4A5-6D63B4E3684A}" destId="{F882EC89-21F4-42D0-8305-B9B6D28772FD}" srcOrd="4" destOrd="0" parTransId="{F2F96640-7E73-4030-A7CC-DFFCE3B61734}" sibTransId="{C069F994-47E8-4A67-A0A5-D2091C9A0918}"/>
    <dgm:cxn modelId="{131D3E31-2FBF-414B-B47E-BD53BE2D690D}" type="presOf" srcId="{760A8B58-9422-4A1E-A31C-2DCDADB973BD}" destId="{3CE428C2-0733-4FA6-B883-80A62ECD0CBA}" srcOrd="0" destOrd="0" presId="urn:microsoft.com/office/officeart/2005/8/layout/radial6"/>
    <dgm:cxn modelId="{9739C935-880E-488F-AB76-F86F29BFDAB7}" srcId="{A22DDC54-070A-40DF-B4A5-6D63B4E3684A}" destId="{42F4E9A2-F4ED-4360-A1BB-CFA0F7D6EA77}" srcOrd="1" destOrd="0" parTransId="{18E4C670-CFA3-4B3B-9E5F-4F6B746F077F}" sibTransId="{8D350494-EA86-4348-BA1A-35C4A9891CC7}"/>
    <dgm:cxn modelId="{169C9D37-F13E-4916-8DC4-12B3946C5B33}" srcId="{A22DDC54-070A-40DF-B4A5-6D63B4E3684A}" destId="{E78FBF9B-8BF0-4CF3-9DD2-1FE9A7142CA0}" srcOrd="0" destOrd="0" parTransId="{D5439AC4-374B-4918-AFC9-F6AD98C02972}" sibTransId="{A31556BE-41EE-4C61-8A51-080F1C094DCE}"/>
    <dgm:cxn modelId="{92FE3E3C-A1DE-437A-AB31-0239D6D74D07}" type="presOf" srcId="{8D350494-EA86-4348-BA1A-35C4A9891CC7}" destId="{400DE8F9-1B56-478E-B730-0698C2D26ED7}" srcOrd="0" destOrd="0" presId="urn:microsoft.com/office/officeart/2005/8/layout/radial6"/>
    <dgm:cxn modelId="{35E4374D-0B54-4BCC-BA34-62352078A51A}" type="presOf" srcId="{EC1F4B23-56FD-4581-9ACB-1D73531D3144}" destId="{BBFBCC8B-E4EE-4476-991F-EF44DF6E6BE4}" srcOrd="0" destOrd="0" presId="urn:microsoft.com/office/officeart/2005/8/layout/radial6"/>
    <dgm:cxn modelId="{8304E16E-1CDF-4071-A9E6-A2C51B5810F6}" type="presOf" srcId="{D7DE4471-0251-4E80-B029-0BE980C05EA3}" destId="{2C1E6FBE-0536-4BB5-BE26-3B4D9D3FDCFB}" srcOrd="0" destOrd="0" presId="urn:microsoft.com/office/officeart/2005/8/layout/radial6"/>
    <dgm:cxn modelId="{90A28458-B6CA-43B8-BE44-21CF886A4140}" type="presOf" srcId="{E78FBF9B-8BF0-4CF3-9DD2-1FE9A7142CA0}" destId="{B77A2B0E-7619-400E-9E57-9D0BBB6C99F2}" srcOrd="0" destOrd="0" presId="urn:microsoft.com/office/officeart/2005/8/layout/radial6"/>
    <dgm:cxn modelId="{30D7AC83-CA8D-42BD-A160-57B9992DDB5A}" srcId="{A22DDC54-070A-40DF-B4A5-6D63B4E3684A}" destId="{760A8B58-9422-4A1E-A31C-2DCDADB973BD}" srcOrd="3" destOrd="0" parTransId="{612EB722-C535-46D6-90BA-E1F2EFC81529}" sibTransId="{4D131091-3A7D-4860-B9D7-978E3A0149CF}"/>
    <dgm:cxn modelId="{82AD5095-D441-44DB-9D25-809A1B3699BF}" srcId="{A22DDC54-070A-40DF-B4A5-6D63B4E3684A}" destId="{78388A57-D35F-4484-B906-1C8704FBE5F3}" srcOrd="2" destOrd="0" parTransId="{8AC7C9D2-AB96-467E-B379-D0E403A6B894}" sibTransId="{EC1F4B23-56FD-4581-9ACB-1D73531D3144}"/>
    <dgm:cxn modelId="{1F0196A1-CD9C-4F21-AE9F-E99968EE9EE6}" type="presOf" srcId="{C069F994-47E8-4A67-A0A5-D2091C9A0918}" destId="{DD695BCF-CDF0-461D-BCF2-7DBBB9840641}" srcOrd="0" destOrd="0" presId="urn:microsoft.com/office/officeart/2005/8/layout/radial6"/>
    <dgm:cxn modelId="{2CB3DAA2-398F-4F75-B22C-5A3BE1E3C0B4}" type="presOf" srcId="{A22DDC54-070A-40DF-B4A5-6D63B4E3684A}" destId="{323320BE-4FC9-4C3B-8E7E-B2D17B3EE9E3}" srcOrd="0" destOrd="0" presId="urn:microsoft.com/office/officeart/2005/8/layout/radial6"/>
    <dgm:cxn modelId="{BD17CAB0-FE39-4A40-80BB-3DA3646EE825}" type="presOf" srcId="{42F4E9A2-F4ED-4360-A1BB-CFA0F7D6EA77}" destId="{6E712627-2AA6-449D-9862-B2F593344234}" srcOrd="0" destOrd="0" presId="urn:microsoft.com/office/officeart/2005/8/layout/radial6"/>
    <dgm:cxn modelId="{926F48D5-D9ED-4267-B453-9EDC5BE56D10}" type="presOf" srcId="{F882EC89-21F4-42D0-8305-B9B6D28772FD}" destId="{E14514DD-1F66-4618-9713-B3AD5EBDBE20}" srcOrd="0" destOrd="0" presId="urn:microsoft.com/office/officeart/2005/8/layout/radial6"/>
    <dgm:cxn modelId="{92E603E2-B422-4F11-A1F1-F18124B273DC}" srcId="{D7DE4471-0251-4E80-B029-0BE980C05EA3}" destId="{A22DDC54-070A-40DF-B4A5-6D63B4E3684A}" srcOrd="0" destOrd="0" parTransId="{F0ABDE68-7867-4291-ABB0-69D1A88339B6}" sibTransId="{302F1BF1-9116-4CD9-9B98-17C6308FCDBD}"/>
    <dgm:cxn modelId="{A5F18AE7-C2B7-4C89-AE09-F4FE245A577F}" type="presOf" srcId="{A31556BE-41EE-4C61-8A51-080F1C094DCE}" destId="{63493743-A76C-4CC4-9786-1D46352E55AD}" srcOrd="0" destOrd="0" presId="urn:microsoft.com/office/officeart/2005/8/layout/radial6"/>
    <dgm:cxn modelId="{85E158EB-6087-440F-B23A-A5068062FE22}" type="presOf" srcId="{4D131091-3A7D-4860-B9D7-978E3A0149CF}" destId="{C7A23AB8-E768-4C1B-A236-51D3BA12F7B8}" srcOrd="0" destOrd="0" presId="urn:microsoft.com/office/officeart/2005/8/layout/radial6"/>
    <dgm:cxn modelId="{F5ED7395-DBA8-4819-93DF-75D2E3AEA2AF}" type="presParOf" srcId="{2C1E6FBE-0536-4BB5-BE26-3B4D9D3FDCFB}" destId="{323320BE-4FC9-4C3B-8E7E-B2D17B3EE9E3}" srcOrd="0" destOrd="0" presId="urn:microsoft.com/office/officeart/2005/8/layout/radial6"/>
    <dgm:cxn modelId="{96CB9CF4-1C0F-4215-8557-A876493B9B87}" type="presParOf" srcId="{2C1E6FBE-0536-4BB5-BE26-3B4D9D3FDCFB}" destId="{B77A2B0E-7619-400E-9E57-9D0BBB6C99F2}" srcOrd="1" destOrd="0" presId="urn:microsoft.com/office/officeart/2005/8/layout/radial6"/>
    <dgm:cxn modelId="{B649C569-ED30-4C6C-B15F-9B1C040C8292}" type="presParOf" srcId="{2C1E6FBE-0536-4BB5-BE26-3B4D9D3FDCFB}" destId="{0AAB814C-B7E0-4FCF-8930-BAD27D86360E}" srcOrd="2" destOrd="0" presId="urn:microsoft.com/office/officeart/2005/8/layout/radial6"/>
    <dgm:cxn modelId="{6EB1C667-5894-4F08-8128-F753D71F85B8}" type="presParOf" srcId="{2C1E6FBE-0536-4BB5-BE26-3B4D9D3FDCFB}" destId="{63493743-A76C-4CC4-9786-1D46352E55AD}" srcOrd="3" destOrd="0" presId="urn:microsoft.com/office/officeart/2005/8/layout/radial6"/>
    <dgm:cxn modelId="{B498C71A-6AF6-4565-840F-560539107246}" type="presParOf" srcId="{2C1E6FBE-0536-4BB5-BE26-3B4D9D3FDCFB}" destId="{6E712627-2AA6-449D-9862-B2F593344234}" srcOrd="4" destOrd="0" presId="urn:microsoft.com/office/officeart/2005/8/layout/radial6"/>
    <dgm:cxn modelId="{36F3ED12-B6B3-4DAC-AA71-324D43E909A7}" type="presParOf" srcId="{2C1E6FBE-0536-4BB5-BE26-3B4D9D3FDCFB}" destId="{49980432-A026-4997-B440-BB9EB41ED19A}" srcOrd="5" destOrd="0" presId="urn:microsoft.com/office/officeart/2005/8/layout/radial6"/>
    <dgm:cxn modelId="{9EFF2324-1F44-492C-B4B0-012A97CDBBCE}" type="presParOf" srcId="{2C1E6FBE-0536-4BB5-BE26-3B4D9D3FDCFB}" destId="{400DE8F9-1B56-478E-B730-0698C2D26ED7}" srcOrd="6" destOrd="0" presId="urn:microsoft.com/office/officeart/2005/8/layout/radial6"/>
    <dgm:cxn modelId="{8897A8FF-2EE5-4AF5-8729-91CEC3BF69BC}" type="presParOf" srcId="{2C1E6FBE-0536-4BB5-BE26-3B4D9D3FDCFB}" destId="{0FBBA5F8-B41B-47ED-8052-460C73B03802}" srcOrd="7" destOrd="0" presId="urn:microsoft.com/office/officeart/2005/8/layout/radial6"/>
    <dgm:cxn modelId="{139FD75C-233C-42FC-BBB1-5F565D6398AA}" type="presParOf" srcId="{2C1E6FBE-0536-4BB5-BE26-3B4D9D3FDCFB}" destId="{C3282907-A670-4E8A-87E1-6C72B92EAA44}" srcOrd="8" destOrd="0" presId="urn:microsoft.com/office/officeart/2005/8/layout/radial6"/>
    <dgm:cxn modelId="{192242D0-8F84-414B-80C4-AA8132B49E11}" type="presParOf" srcId="{2C1E6FBE-0536-4BB5-BE26-3B4D9D3FDCFB}" destId="{BBFBCC8B-E4EE-4476-991F-EF44DF6E6BE4}" srcOrd="9" destOrd="0" presId="urn:microsoft.com/office/officeart/2005/8/layout/radial6"/>
    <dgm:cxn modelId="{67AE0966-986A-4356-AD14-5C77A55BE53B}" type="presParOf" srcId="{2C1E6FBE-0536-4BB5-BE26-3B4D9D3FDCFB}" destId="{3CE428C2-0733-4FA6-B883-80A62ECD0CBA}" srcOrd="10" destOrd="0" presId="urn:microsoft.com/office/officeart/2005/8/layout/radial6"/>
    <dgm:cxn modelId="{54FEB543-3E67-4F3D-AF39-E89C8C9C72CF}" type="presParOf" srcId="{2C1E6FBE-0536-4BB5-BE26-3B4D9D3FDCFB}" destId="{65672CEA-86A1-41BD-A1F7-BEF42B38D77A}" srcOrd="11" destOrd="0" presId="urn:microsoft.com/office/officeart/2005/8/layout/radial6"/>
    <dgm:cxn modelId="{F0AF7EC5-9134-44E6-A0C4-F5DFAB1550C2}" type="presParOf" srcId="{2C1E6FBE-0536-4BB5-BE26-3B4D9D3FDCFB}" destId="{C7A23AB8-E768-4C1B-A236-51D3BA12F7B8}" srcOrd="12" destOrd="0" presId="urn:microsoft.com/office/officeart/2005/8/layout/radial6"/>
    <dgm:cxn modelId="{10704C9D-2DF3-4B42-8BCB-7639575B362A}" type="presParOf" srcId="{2C1E6FBE-0536-4BB5-BE26-3B4D9D3FDCFB}" destId="{E14514DD-1F66-4618-9713-B3AD5EBDBE20}" srcOrd="13" destOrd="0" presId="urn:microsoft.com/office/officeart/2005/8/layout/radial6"/>
    <dgm:cxn modelId="{81983DB9-0A4E-491E-AD1D-40730C411729}" type="presParOf" srcId="{2C1E6FBE-0536-4BB5-BE26-3B4D9D3FDCFB}" destId="{4A5363DC-E4D0-4A05-BAF3-13D7282D200F}" srcOrd="14" destOrd="0" presId="urn:microsoft.com/office/officeart/2005/8/layout/radial6"/>
    <dgm:cxn modelId="{D9F7E029-0DD8-4906-BCFA-5934F3B3B94F}" type="presParOf" srcId="{2C1E6FBE-0536-4BB5-BE26-3B4D9D3FDCFB}" destId="{DD695BCF-CDF0-461D-BCF2-7DBBB984064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95BCF-CDF0-461D-BCF2-7DBBB9840641}">
      <dsp:nvSpPr>
        <dsp:cNvPr id="0" name=""/>
        <dsp:cNvSpPr/>
      </dsp:nvSpPr>
      <dsp:spPr>
        <a:xfrm>
          <a:off x="1861504" y="550282"/>
          <a:ext cx="3663280" cy="3663280"/>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23AB8-E768-4C1B-A236-51D3BA12F7B8}">
      <dsp:nvSpPr>
        <dsp:cNvPr id="0" name=""/>
        <dsp:cNvSpPr/>
      </dsp:nvSpPr>
      <dsp:spPr>
        <a:xfrm>
          <a:off x="1861504" y="550282"/>
          <a:ext cx="3663280" cy="3663280"/>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FBCC8B-E4EE-4476-991F-EF44DF6E6BE4}">
      <dsp:nvSpPr>
        <dsp:cNvPr id="0" name=""/>
        <dsp:cNvSpPr/>
      </dsp:nvSpPr>
      <dsp:spPr>
        <a:xfrm>
          <a:off x="1863119" y="551457"/>
          <a:ext cx="3663280" cy="3663280"/>
        </a:xfrm>
        <a:prstGeom prst="blockArc">
          <a:avLst>
            <a:gd name="adj1" fmla="val 3263701"/>
            <a:gd name="adj2" fmla="val 7563839"/>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DE8F9-1B56-478E-B730-0698C2D26ED7}">
      <dsp:nvSpPr>
        <dsp:cNvPr id="0" name=""/>
        <dsp:cNvSpPr/>
      </dsp:nvSpPr>
      <dsp:spPr>
        <a:xfrm>
          <a:off x="1862119" y="552174"/>
          <a:ext cx="3663280" cy="3663280"/>
        </a:xfrm>
        <a:prstGeom prst="blockArc">
          <a:avLst>
            <a:gd name="adj1" fmla="val 20516177"/>
            <a:gd name="adj2" fmla="val 3261337"/>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93743-A76C-4CC4-9786-1D46352E55AD}">
      <dsp:nvSpPr>
        <dsp:cNvPr id="0" name=""/>
        <dsp:cNvSpPr/>
      </dsp:nvSpPr>
      <dsp:spPr>
        <a:xfrm>
          <a:off x="1861504" y="550282"/>
          <a:ext cx="3663280" cy="3663280"/>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3320BE-4FC9-4C3B-8E7E-B2D17B3EE9E3}">
      <dsp:nvSpPr>
        <dsp:cNvPr id="0" name=""/>
        <dsp:cNvSpPr/>
      </dsp:nvSpPr>
      <dsp:spPr>
        <a:xfrm>
          <a:off x="2849486" y="1538265"/>
          <a:ext cx="1687315" cy="1687315"/>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3096588" y="1785367"/>
        <a:ext cx="1193111" cy="1193111"/>
      </dsp:txXfrm>
    </dsp:sp>
    <dsp:sp modelId="{B77A2B0E-7619-400E-9E57-9D0BBB6C99F2}">
      <dsp:nvSpPr>
        <dsp:cNvPr id="0" name=""/>
        <dsp:cNvSpPr/>
      </dsp:nvSpPr>
      <dsp:spPr>
        <a:xfrm>
          <a:off x="3102584" y="2242"/>
          <a:ext cx="1181120" cy="1181120"/>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t>Servidores públicos del INPEC</a:t>
          </a:r>
          <a:endParaRPr lang="es-ES" sz="1200" b="1" kern="1200" dirty="0"/>
        </a:p>
      </dsp:txBody>
      <dsp:txXfrm>
        <a:off x="3275555" y="175213"/>
        <a:ext cx="835178" cy="835178"/>
      </dsp:txXfrm>
    </dsp:sp>
    <dsp:sp modelId="{6E712627-2AA6-449D-9862-B2F593344234}">
      <dsp:nvSpPr>
        <dsp:cNvPr id="0" name=""/>
        <dsp:cNvSpPr/>
      </dsp:nvSpPr>
      <dsp:spPr>
        <a:xfrm>
          <a:off x="4782878" y="1250352"/>
          <a:ext cx="1223641" cy="1157403"/>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t>Población Privada de la Libertad</a:t>
          </a:r>
          <a:endParaRPr lang="es-ES" sz="1200" b="1" kern="1200" dirty="0"/>
        </a:p>
      </dsp:txBody>
      <dsp:txXfrm>
        <a:off x="4962076" y="1419850"/>
        <a:ext cx="865245" cy="818407"/>
      </dsp:txXfrm>
    </dsp:sp>
    <dsp:sp modelId="{0FBBA5F8-B41B-47ED-8052-460C73B03802}">
      <dsp:nvSpPr>
        <dsp:cNvPr id="0" name=""/>
        <dsp:cNvSpPr/>
      </dsp:nvSpPr>
      <dsp:spPr>
        <a:xfrm>
          <a:off x="4106719" y="3247181"/>
          <a:ext cx="1259310" cy="1181120"/>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t>Familiares de Población privada de la libertad</a:t>
          </a:r>
          <a:endParaRPr lang="es-ES" sz="1200" b="1" kern="1200" dirty="0"/>
        </a:p>
      </dsp:txBody>
      <dsp:txXfrm>
        <a:off x="4291141" y="3420152"/>
        <a:ext cx="890466" cy="835178"/>
      </dsp:txXfrm>
    </dsp:sp>
    <dsp:sp modelId="{3CE428C2-0733-4FA6-B883-80A62ECD0CBA}">
      <dsp:nvSpPr>
        <dsp:cNvPr id="0" name=""/>
        <dsp:cNvSpPr/>
      </dsp:nvSpPr>
      <dsp:spPr>
        <a:xfrm>
          <a:off x="1996020" y="3238790"/>
          <a:ext cx="1291012" cy="1181120"/>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t>Ciudadanía</a:t>
          </a:r>
          <a:endParaRPr lang="es-ES" sz="1050" b="1" kern="1200" dirty="0"/>
        </a:p>
      </dsp:txBody>
      <dsp:txXfrm>
        <a:off x="2185084" y="3411761"/>
        <a:ext cx="912884" cy="835178"/>
      </dsp:txXfrm>
    </dsp:sp>
    <dsp:sp modelId="{E14514DD-1F66-4618-9713-B3AD5EBDBE20}">
      <dsp:nvSpPr>
        <dsp:cNvPr id="0" name=""/>
        <dsp:cNvSpPr/>
      </dsp:nvSpPr>
      <dsp:spPr>
        <a:xfrm>
          <a:off x="1401029" y="1238493"/>
          <a:ext cx="1181120" cy="1181120"/>
        </a:xfrm>
        <a:prstGeom prst="ellips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t>Veedurías, fundaciones y demás grupos de interés</a:t>
          </a:r>
          <a:endParaRPr lang="es-ES" sz="1200" b="1" kern="1200" dirty="0"/>
        </a:p>
      </dsp:txBody>
      <dsp:txXfrm>
        <a:off x="1574000" y="1411464"/>
        <a:ext cx="835178" cy="8351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6166D0AE-2646-46E4-8988-5D00FEFA9ED2}" type="datetimeFigureOut">
              <a:rPr lang="en-US" smtClean="0"/>
              <a:pPr/>
              <a:t>7/24/2025</a:t>
            </a:fld>
            <a:endParaRPr lang="en-US"/>
          </a:p>
        </p:txBody>
      </p:sp>
      <p:sp>
        <p:nvSpPr>
          <p:cNvPr id="4" name="Marcador de pie de página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FC51DADC-9968-463C-9C20-337F1C96172B}" type="slidenum">
              <a:rPr lang="en-US" smtClean="0"/>
              <a:pPr/>
              <a:t>‹Nº›</a:t>
            </a:fld>
            <a:endParaRPr lang="en-US"/>
          </a:p>
        </p:txBody>
      </p:sp>
    </p:spTree>
    <p:extLst>
      <p:ext uri="{BB962C8B-B14F-4D97-AF65-F5344CB8AC3E}">
        <p14:creationId xmlns:p14="http://schemas.microsoft.com/office/powerpoint/2010/main" val="912042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9B74DFE-DC97-470A-B157-516545CA8D7D}" type="datetimeFigureOut">
              <a:rPr lang="en-US" smtClean="0"/>
              <a:pPr/>
              <a:t>7/24/2025</a:t>
            </a:fld>
            <a:endParaRPr lang="en-US"/>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6AEB025C-F74E-45B7-85BF-7EAC11198B31}" type="slidenum">
              <a:rPr lang="en-US" smtClean="0"/>
              <a:pPr/>
              <a:t>‹Nº›</a:t>
            </a:fld>
            <a:endParaRPr lang="en-US"/>
          </a:p>
        </p:txBody>
      </p:sp>
    </p:spTree>
    <p:extLst>
      <p:ext uri="{BB962C8B-B14F-4D97-AF65-F5344CB8AC3E}">
        <p14:creationId xmlns:p14="http://schemas.microsoft.com/office/powerpoint/2010/main" val="174698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865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AEB025C-F74E-45B7-85BF-7EAC11198B31}" type="slidenum">
              <a:rPr lang="en-US" smtClean="0"/>
              <a:pPr/>
              <a:t>15</a:t>
            </a:fld>
            <a:endParaRPr lang="en-US"/>
          </a:p>
        </p:txBody>
      </p:sp>
    </p:spTree>
    <p:extLst>
      <p:ext uri="{BB962C8B-B14F-4D97-AF65-F5344CB8AC3E}">
        <p14:creationId xmlns:p14="http://schemas.microsoft.com/office/powerpoint/2010/main" val="193107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979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435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48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20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300686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87435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78796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4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Tree>
    <p:extLst>
      <p:ext uri="{BB962C8B-B14F-4D97-AF65-F5344CB8AC3E}">
        <p14:creationId xmlns:p14="http://schemas.microsoft.com/office/powerpoint/2010/main" val="46621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18735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Tree>
    <p:extLst>
      <p:ext uri="{BB962C8B-B14F-4D97-AF65-F5344CB8AC3E}">
        <p14:creationId xmlns:p14="http://schemas.microsoft.com/office/powerpoint/2010/main" val="185500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94662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72856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59091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345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49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2997821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2414786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3751"/>
            <a:ext cx="10515600" cy="1325563"/>
          </a:xfrm>
          <a:prstGeom prst="rect">
            <a:avLst/>
          </a:prstGeom>
        </p:spPr>
        <p:txBody>
          <a:bodyPr/>
          <a:lstStyle/>
          <a:p>
            <a:r>
              <a:rPr lang="es-ES"/>
              <a:t>Haga clic para modificar el estilo de título del patrón</a:t>
            </a:r>
            <a:endParaRPr lang="en-US" dirty="0"/>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51248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410101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205"/>
        <p:cNvGrpSpPr/>
        <p:nvPr/>
      </p:nvGrpSpPr>
      <p:grpSpPr>
        <a:xfrm>
          <a:off x="0" y="0"/>
          <a:ext cx="0" cy="0"/>
          <a:chOff x="0" y="0"/>
          <a:chExt cx="0" cy="0"/>
        </a:xfrm>
      </p:grpSpPr>
    </p:spTree>
    <p:extLst>
      <p:ext uri="{BB962C8B-B14F-4D97-AF65-F5344CB8AC3E}">
        <p14:creationId xmlns:p14="http://schemas.microsoft.com/office/powerpoint/2010/main" val="180646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209"/>
        <p:cNvGrpSpPr/>
        <p:nvPr/>
      </p:nvGrpSpPr>
      <p:grpSpPr>
        <a:xfrm>
          <a:off x="0" y="0"/>
          <a:ext cx="0" cy="0"/>
          <a:chOff x="0" y="0"/>
          <a:chExt cx="0" cy="0"/>
        </a:xfrm>
      </p:grpSpPr>
      <p:sp>
        <p:nvSpPr>
          <p:cNvPr id="210" name="Google Shape;21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744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7" name="Google Shape;2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8483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Google Shape;22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7890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022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27"/>
        <p:cNvGrpSpPr/>
        <p:nvPr/>
      </p:nvGrpSpPr>
      <p:grpSpPr>
        <a:xfrm>
          <a:off x="0" y="0"/>
          <a:ext cx="0" cy="0"/>
          <a:chOff x="0" y="0"/>
          <a:chExt cx="0" cy="0"/>
        </a:xfrm>
      </p:grpSpPr>
      <p:sp>
        <p:nvSpPr>
          <p:cNvPr id="228" name="Google Shape;22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5663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6" name="Google Shape;23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7" name="Google Shape;23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9" name="Google Shape;23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45237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8032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0" name="Google Shape;25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127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255"/>
        <p:cNvGrpSpPr/>
        <p:nvPr/>
      </p:nvGrpSpPr>
      <p:grpSpPr>
        <a:xfrm>
          <a:off x="0" y="0"/>
          <a:ext cx="0" cy="0"/>
          <a:chOff x="0" y="0"/>
          <a:chExt cx="0" cy="0"/>
        </a:xfrm>
      </p:grpSpPr>
      <p:sp>
        <p:nvSpPr>
          <p:cNvPr id="256" name="Google Shape;25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25"/>
          <p:cNvSpPr>
            <a:spLocks noGrp="1"/>
          </p:cNvSpPr>
          <p:nvPr>
            <p:ph type="pic" idx="2"/>
          </p:nvPr>
        </p:nvSpPr>
        <p:spPr>
          <a:xfrm>
            <a:off x="5183188" y="987425"/>
            <a:ext cx="6172200" cy="4873625"/>
          </a:xfrm>
          <a:prstGeom prst="rect">
            <a:avLst/>
          </a:prstGeom>
          <a:noFill/>
          <a:ln>
            <a:noFill/>
          </a:ln>
        </p:spPr>
      </p:sp>
      <p:sp>
        <p:nvSpPr>
          <p:cNvPr id="258" name="Google Shape;25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23531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4" name="Google Shape;26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4780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268"/>
        <p:cNvGrpSpPr/>
        <p:nvPr/>
      </p:nvGrpSpPr>
      <p:grpSpPr>
        <a:xfrm>
          <a:off x="0" y="0"/>
          <a:ext cx="0" cy="0"/>
          <a:chOff x="0" y="0"/>
          <a:chExt cx="0" cy="0"/>
        </a:xfrm>
      </p:grpSpPr>
      <p:sp>
        <p:nvSpPr>
          <p:cNvPr id="269" name="Google Shape;26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0" name="Google Shape;27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3156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04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42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48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33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6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622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oogle Shape;131;p62">
            <a:extLst>
              <a:ext uri="{FF2B5EF4-FFF2-40B4-BE49-F238E27FC236}">
                <a16:creationId xmlns:a16="http://schemas.microsoft.com/office/drawing/2014/main" id="{E143DD9C-2409-C31B-8D63-E3A41122C7BA}"/>
              </a:ext>
            </a:extLst>
          </p:cNvPr>
          <p:cNvPicPr preferRelativeResize="0"/>
          <p:nvPr userDrawn="1"/>
        </p:nvPicPr>
        <p:blipFill rotWithShape="1">
          <a:blip r:embed="rId4">
            <a:alphaModFix/>
          </a:blip>
          <a:srcRect/>
          <a:stretch/>
        </p:blipFill>
        <p:spPr>
          <a:xfrm>
            <a:off x="4819926" y="1714071"/>
            <a:ext cx="2575716" cy="2575716"/>
          </a:xfrm>
          <a:prstGeom prst="rect">
            <a:avLst/>
          </a:prstGeom>
          <a:noFill/>
          <a:ln>
            <a:noFill/>
          </a:ln>
        </p:spPr>
      </p:pic>
    </p:spTree>
    <p:extLst>
      <p:ext uri="{BB962C8B-B14F-4D97-AF65-F5344CB8AC3E}">
        <p14:creationId xmlns:p14="http://schemas.microsoft.com/office/powerpoint/2010/main" val="77633987"/>
      </p:ext>
    </p:extLst>
  </p:cSld>
  <p:clrMap bg1="lt1" tx1="dk1" bg2="lt2" tx2="dk2" accent1="accent1" accent2="accent2" accent3="accent3" accent4="accent4" accent5="accent5" accent6="accent6" hlink="hlink" folHlink="folHlink"/>
  <p:sldLayoutIdLst>
    <p:sldLayoutId id="2147483804" r:id="rId1"/>
    <p:sldLayoutId id="21474838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8C4000-AB58-426D-943C-C6EB3DA1680F}"/>
              </a:ext>
            </a:extLst>
          </p:cNvPr>
          <p:cNvSpPr txBox="1"/>
          <p:nvPr userDrawn="1"/>
        </p:nvSpPr>
        <p:spPr>
          <a:xfrm>
            <a:off x="10291665" y="363894"/>
            <a:ext cx="1604865" cy="513184"/>
          </a:xfrm>
          <a:prstGeom prst="rect">
            <a:avLst/>
          </a:prstGeom>
          <a:solidFill>
            <a:schemeClr val="bg1"/>
          </a:solidFill>
        </p:spPr>
        <p:txBody>
          <a:bodyPr wrap="square" rtlCol="0">
            <a:spAutoFit/>
          </a:bodyPr>
          <a:lstStyle/>
          <a:p>
            <a:endParaRPr lang="es-CO" dirty="0"/>
          </a:p>
        </p:txBody>
      </p:sp>
      <p:pic>
        <p:nvPicPr>
          <p:cNvPr id="3" name="Google Shape;130;p62">
            <a:extLst>
              <a:ext uri="{FF2B5EF4-FFF2-40B4-BE49-F238E27FC236}">
                <a16:creationId xmlns:a16="http://schemas.microsoft.com/office/drawing/2014/main" id="{5D415347-D305-E51F-D467-4CFC1D4700D1}"/>
              </a:ext>
            </a:extLst>
          </p:cNvPr>
          <p:cNvPicPr preferRelativeResize="0"/>
          <p:nvPr userDrawn="1"/>
        </p:nvPicPr>
        <p:blipFill rotWithShape="1">
          <a:blip r:embed="rId13">
            <a:alphaModFix/>
          </a:blip>
          <a:srcRect/>
          <a:stretch/>
        </p:blipFill>
        <p:spPr>
          <a:xfrm>
            <a:off x="10207625" y="-362916"/>
            <a:ext cx="1702435" cy="1700860"/>
          </a:xfrm>
          <a:prstGeom prst="rect">
            <a:avLst/>
          </a:prstGeom>
          <a:noFill/>
          <a:ln>
            <a:noFill/>
          </a:ln>
        </p:spPr>
      </p:pic>
      <p:pic>
        <p:nvPicPr>
          <p:cNvPr id="4" name="Google Shape;129;p62">
            <a:extLst>
              <a:ext uri="{FF2B5EF4-FFF2-40B4-BE49-F238E27FC236}">
                <a16:creationId xmlns:a16="http://schemas.microsoft.com/office/drawing/2014/main" id="{728F6729-8E0C-8976-FF0E-C091E81A8A7D}"/>
              </a:ext>
            </a:extLst>
          </p:cNvPr>
          <p:cNvPicPr preferRelativeResize="0"/>
          <p:nvPr userDrawn="1"/>
        </p:nvPicPr>
        <p:blipFill rotWithShape="1">
          <a:blip r:embed="rId14">
            <a:alphaModFix/>
          </a:blip>
          <a:srcRect/>
          <a:stretch/>
        </p:blipFill>
        <p:spPr>
          <a:xfrm>
            <a:off x="500878" y="47857"/>
            <a:ext cx="676826" cy="676826"/>
          </a:xfrm>
          <a:prstGeom prst="rect">
            <a:avLst/>
          </a:prstGeom>
          <a:noFill/>
          <a:ln>
            <a:noFill/>
          </a:ln>
        </p:spPr>
      </p:pic>
    </p:spTree>
    <p:extLst>
      <p:ext uri="{BB962C8B-B14F-4D97-AF65-F5344CB8AC3E}">
        <p14:creationId xmlns:p14="http://schemas.microsoft.com/office/powerpoint/2010/main" val="332235906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588561632"/>
      </p:ext>
    </p:extLst>
  </p:cSld>
  <p:clrMap bg1="lt1" tx1="dk1" bg2="lt2" tx2="dk2" accent1="accent1" accent2="accent2" accent3="accent3" accent4="accent4" accent5="accent5" accent6="accent6" hlink="hlink" folHlink="folHlink"/>
  <p:sldLayoutIdLst>
    <p:sldLayoutId id="21474838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ángulo 3"/>
          <p:cNvSpPr/>
          <p:nvPr userDrawn="1"/>
        </p:nvSpPr>
        <p:spPr>
          <a:xfrm>
            <a:off x="10725150" y="-447"/>
            <a:ext cx="1466850" cy="119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Google Shape;42;p42">
            <a:extLst>
              <a:ext uri="{FF2B5EF4-FFF2-40B4-BE49-F238E27FC236}">
                <a16:creationId xmlns:a16="http://schemas.microsoft.com/office/drawing/2014/main" id="{720E4770-D1D4-6EEF-EC7C-1A074E580B71}"/>
              </a:ext>
            </a:extLst>
          </p:cNvPr>
          <p:cNvPicPr preferRelativeResize="0"/>
          <p:nvPr userDrawn="1"/>
        </p:nvPicPr>
        <p:blipFill rotWithShape="1">
          <a:blip r:embed="rId13">
            <a:alphaModFix/>
          </a:blip>
          <a:srcRect/>
          <a:stretch/>
        </p:blipFill>
        <p:spPr>
          <a:xfrm>
            <a:off x="10207625" y="-362916"/>
            <a:ext cx="1702435" cy="1700860"/>
          </a:xfrm>
          <a:prstGeom prst="rect">
            <a:avLst/>
          </a:prstGeom>
          <a:noFill/>
          <a:ln>
            <a:noFill/>
          </a:ln>
        </p:spPr>
      </p:pic>
      <p:pic>
        <p:nvPicPr>
          <p:cNvPr id="5" name="Google Shape;44;p42">
            <a:extLst>
              <a:ext uri="{FF2B5EF4-FFF2-40B4-BE49-F238E27FC236}">
                <a16:creationId xmlns:a16="http://schemas.microsoft.com/office/drawing/2014/main" id="{B285886F-365F-8746-5647-AAE6E885AEE3}"/>
              </a:ext>
            </a:extLst>
          </p:cNvPr>
          <p:cNvPicPr preferRelativeResize="0"/>
          <p:nvPr userDrawn="1"/>
        </p:nvPicPr>
        <p:blipFill rotWithShape="1">
          <a:blip r:embed="rId14">
            <a:alphaModFix/>
          </a:blip>
          <a:srcRect/>
          <a:stretch/>
        </p:blipFill>
        <p:spPr>
          <a:xfrm>
            <a:off x="500878" y="47857"/>
            <a:ext cx="676826" cy="676826"/>
          </a:xfrm>
          <a:prstGeom prst="rect">
            <a:avLst/>
          </a:prstGeom>
          <a:noFill/>
          <a:ln>
            <a:noFill/>
          </a:ln>
        </p:spPr>
      </p:pic>
    </p:spTree>
    <p:extLst>
      <p:ext uri="{BB962C8B-B14F-4D97-AF65-F5344CB8AC3E}">
        <p14:creationId xmlns:p14="http://schemas.microsoft.com/office/powerpoint/2010/main" val="94750799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56375485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 name="CuadroTexto 1">
            <a:extLst>
              <a:ext uri="{FF2B5EF4-FFF2-40B4-BE49-F238E27FC236}">
                <a16:creationId xmlns:a16="http://schemas.microsoft.com/office/drawing/2014/main" id="{CE51ECF7-F947-40D2-8AA6-CFE7A8872F3F}"/>
              </a:ext>
            </a:extLst>
          </p:cNvPr>
          <p:cNvSpPr txBox="1"/>
          <p:nvPr userDrawn="1"/>
        </p:nvSpPr>
        <p:spPr>
          <a:xfrm>
            <a:off x="10207690" y="0"/>
            <a:ext cx="1850571" cy="839755"/>
          </a:xfrm>
          <a:prstGeom prst="rect">
            <a:avLst/>
          </a:prstGeom>
          <a:solidFill>
            <a:schemeClr val="bg1"/>
          </a:solidFill>
        </p:spPr>
        <p:txBody>
          <a:bodyPr wrap="square" rtlCol="0">
            <a:spAutoFit/>
          </a:bodyPr>
          <a:lstStyle/>
          <a:p>
            <a:endParaRPr lang="es-CO" dirty="0"/>
          </a:p>
        </p:txBody>
      </p:sp>
      <p:sp>
        <p:nvSpPr>
          <p:cNvPr id="204" name="Google Shape;204;p12"/>
          <p:cNvSpPr txBox="1"/>
          <p:nvPr/>
        </p:nvSpPr>
        <p:spPr>
          <a:xfrm>
            <a:off x="5498719" y="6650362"/>
            <a:ext cx="1194558" cy="2308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s-CO" sz="900" b="1" i="0" u="none" strike="noStrike" kern="0" cap="none" spc="0" normalizeH="0" baseline="0" noProof="0">
                <a:ln>
                  <a:noFill/>
                </a:ln>
                <a:solidFill>
                  <a:srgbClr val="FFFFFF"/>
                </a:solidFill>
                <a:effectLst/>
                <a:uLnTx/>
                <a:uFillTx/>
                <a:latin typeface="Helvetica Neue"/>
                <a:ea typeface="Helvetica Neue"/>
                <a:cs typeface="Helvetica Neue"/>
                <a:sym typeface="Helvetica Neue"/>
              </a:rPr>
              <a:t>www.inpec.gov.co</a:t>
            </a:r>
            <a:endParaRPr kumimoji="0" sz="9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 name="CuadroTexto 2">
            <a:extLst>
              <a:ext uri="{FF2B5EF4-FFF2-40B4-BE49-F238E27FC236}">
                <a16:creationId xmlns:a16="http://schemas.microsoft.com/office/drawing/2014/main" id="{369E4DE7-D5AF-45EF-9AEB-262F23F429BE}"/>
              </a:ext>
            </a:extLst>
          </p:cNvPr>
          <p:cNvSpPr txBox="1"/>
          <p:nvPr userDrawn="1"/>
        </p:nvSpPr>
        <p:spPr>
          <a:xfrm>
            <a:off x="10751975" y="83975"/>
            <a:ext cx="1306286" cy="945732"/>
          </a:xfrm>
          <a:prstGeom prst="rect">
            <a:avLst/>
          </a:prstGeom>
          <a:solidFill>
            <a:schemeClr val="bg1"/>
          </a:solidFill>
        </p:spPr>
        <p:txBody>
          <a:bodyPr wrap="square" rtlCol="0">
            <a:spAutoFit/>
          </a:bodyPr>
          <a:lstStyle/>
          <a:p>
            <a:endParaRPr lang="es-CO" dirty="0"/>
          </a:p>
        </p:txBody>
      </p:sp>
    </p:spTree>
    <p:extLst>
      <p:ext uri="{BB962C8B-B14F-4D97-AF65-F5344CB8AC3E}">
        <p14:creationId xmlns:p14="http://schemas.microsoft.com/office/powerpoint/2010/main" val="2940232277"/>
      </p:ext>
    </p:extLst>
  </p:cSld>
  <p:clrMap bg1="lt1" tx1="dk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1.xml"/><Relationship Id="rId5" Type="http://schemas.openxmlformats.org/officeDocument/2006/relationships/image" Target="../media/image17.jpe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Tree>
    <p:extLst>
      <p:ext uri="{BB962C8B-B14F-4D97-AF65-F5344CB8AC3E}">
        <p14:creationId xmlns:p14="http://schemas.microsoft.com/office/powerpoint/2010/main" val="382656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0;p2">
            <a:extLst>
              <a:ext uri="{FF2B5EF4-FFF2-40B4-BE49-F238E27FC236}">
                <a16:creationId xmlns:a16="http://schemas.microsoft.com/office/drawing/2014/main" id="{57B2D1AD-6A0B-999B-BEB5-E1DFDF282D03}"/>
              </a:ext>
            </a:extLst>
          </p:cNvPr>
          <p:cNvSpPr/>
          <p:nvPr/>
        </p:nvSpPr>
        <p:spPr>
          <a:xfrm>
            <a:off x="0" y="2362200"/>
            <a:ext cx="12192000" cy="2752725"/>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 name="Google Shape;152;p2">
            <a:extLst>
              <a:ext uri="{FF2B5EF4-FFF2-40B4-BE49-F238E27FC236}">
                <a16:creationId xmlns:a16="http://schemas.microsoft.com/office/drawing/2014/main" id="{6831045E-9B3D-DA1C-EF8E-47B2810F4E3E}"/>
              </a:ext>
            </a:extLst>
          </p:cNvPr>
          <p:cNvSpPr txBox="1"/>
          <p:nvPr/>
        </p:nvSpPr>
        <p:spPr>
          <a:xfrm>
            <a:off x="956668" y="3248025"/>
            <a:ext cx="10278663" cy="97923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Helvetica Neue"/>
              <a:buNone/>
            </a:pPr>
            <a:r>
              <a:rPr lang="es-ES" sz="3200" b="1" i="0" u="none" strike="noStrike" cap="none" dirty="0">
                <a:solidFill>
                  <a:schemeClr val="lt1"/>
                </a:solidFill>
                <a:latin typeface="Verdana"/>
                <a:ea typeface="Verdana"/>
                <a:cs typeface="Verdana"/>
                <a:sym typeface="Verdana"/>
              </a:rPr>
              <a:t>RESULTADOS DE LA EVALUACIÓN</a:t>
            </a:r>
            <a:endParaRPr sz="3200" b="1" i="0" u="none" strike="noStrike" cap="none"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285488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CF76C7F-7879-4D30-A77E-D21C2E963375}"/>
              </a:ext>
            </a:extLst>
          </p:cNvPr>
          <p:cNvSpPr/>
          <p:nvPr/>
        </p:nvSpPr>
        <p:spPr>
          <a:xfrm>
            <a:off x="633714" y="1418506"/>
            <a:ext cx="6195711"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a:ln>
                  <a:noFill/>
                </a:ln>
                <a:solidFill>
                  <a:srgbClr val="0C4563"/>
                </a:solidFill>
                <a:effectLst/>
                <a:uLnTx/>
                <a:uFillTx/>
                <a:latin typeface="Verdana" panose="020B0604030504040204" pitchFamily="34" charset="0"/>
                <a:ea typeface="Verdana" panose="020B0604030504040204" pitchFamily="34" charset="0"/>
                <a:cs typeface="Arial" panose="020B0604020202020204" pitchFamily="34" charset="0"/>
              </a:rPr>
              <a:t>¿Cómo le pareció la organización del evento?</a:t>
            </a:r>
            <a:endParaRPr kumimoji="0" lang="es-CO"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9" name="1 Título">
            <a:extLst>
              <a:ext uri="{FF2B5EF4-FFF2-40B4-BE49-F238E27FC236}">
                <a16:creationId xmlns:a16="http://schemas.microsoft.com/office/drawing/2014/main" id="{11681BF5-4157-4291-94A0-9E5B3165155F}"/>
              </a:ext>
            </a:extLst>
          </p:cNvPr>
          <p:cNvSpPr txBox="1">
            <a:spLocks/>
          </p:cNvSpPr>
          <p:nvPr/>
        </p:nvSpPr>
        <p:spPr bwMode="auto">
          <a:xfrm>
            <a:off x="557514" y="869874"/>
            <a:ext cx="8860557"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RESULTADOS DE LA EVALUACIÓN “AUDIENCIA PÚBLICA”</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sp>
        <p:nvSpPr>
          <p:cNvPr id="6" name="Rectangle 14">
            <a:extLst>
              <a:ext uri="{FF2B5EF4-FFF2-40B4-BE49-F238E27FC236}">
                <a16:creationId xmlns:a16="http://schemas.microsoft.com/office/drawing/2014/main" id="{0C89409A-7CEE-4A36-B5A9-F3912AD39EE9}"/>
              </a:ext>
            </a:extLst>
          </p:cNvPr>
          <p:cNvSpPr>
            <a:spLocks noChangeArrowheads="1"/>
          </p:cNvSpPr>
          <p:nvPr/>
        </p:nvSpPr>
        <p:spPr bwMode="auto">
          <a:xfrm>
            <a:off x="-463160" y="16707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45" name="Google Shape;43;p42">
            <a:extLst>
              <a:ext uri="{FF2B5EF4-FFF2-40B4-BE49-F238E27FC236}">
                <a16:creationId xmlns:a16="http://schemas.microsoft.com/office/drawing/2014/main" id="{C1545DBA-AAB7-4FA2-B89C-195E431607EE}"/>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aphicFrame>
        <p:nvGraphicFramePr>
          <p:cNvPr id="47" name="Gráfico 46">
            <a:extLst>
              <a:ext uri="{FF2B5EF4-FFF2-40B4-BE49-F238E27FC236}">
                <a16:creationId xmlns:a16="http://schemas.microsoft.com/office/drawing/2014/main" id="{6742E134-6C01-41C9-95CF-A595B940F97B}"/>
              </a:ext>
            </a:extLst>
          </p:cNvPr>
          <p:cNvGraphicFramePr/>
          <p:nvPr>
            <p:extLst>
              <p:ext uri="{D42A27DB-BD31-4B8C-83A1-F6EECF244321}">
                <p14:modId xmlns:p14="http://schemas.microsoft.com/office/powerpoint/2010/main" val="3773132034"/>
              </p:ext>
            </p:extLst>
          </p:nvPr>
        </p:nvGraphicFramePr>
        <p:xfrm>
          <a:off x="633714" y="2127911"/>
          <a:ext cx="5622290" cy="3726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E1D4D1D0-EC8E-4645-BEB1-6EBC9FA82D12}"/>
              </a:ext>
            </a:extLst>
          </p:cNvPr>
          <p:cNvGraphicFramePr>
            <a:graphicFrameLocks noGrp="1"/>
          </p:cNvGraphicFramePr>
          <p:nvPr>
            <p:extLst>
              <p:ext uri="{D42A27DB-BD31-4B8C-83A1-F6EECF244321}">
                <p14:modId xmlns:p14="http://schemas.microsoft.com/office/powerpoint/2010/main" val="865393119"/>
              </p:ext>
            </p:extLst>
          </p:nvPr>
        </p:nvGraphicFramePr>
        <p:xfrm>
          <a:off x="6096000" y="4171950"/>
          <a:ext cx="4820284" cy="1307715"/>
        </p:xfrm>
        <a:graphic>
          <a:graphicData uri="http://schemas.openxmlformats.org/drawingml/2006/table">
            <a:tbl>
              <a:tblPr firstRow="1" firstCol="1" bandRow="1">
                <a:tableStyleId>{5C22544A-7EE6-4342-B048-85BDC9FD1C3A}</a:tableStyleId>
              </a:tblPr>
              <a:tblGrid>
                <a:gridCol w="2757138">
                  <a:extLst>
                    <a:ext uri="{9D8B030D-6E8A-4147-A177-3AD203B41FA5}">
                      <a16:colId xmlns:a16="http://schemas.microsoft.com/office/drawing/2014/main" val="77850884"/>
                    </a:ext>
                  </a:extLst>
                </a:gridCol>
                <a:gridCol w="422043">
                  <a:extLst>
                    <a:ext uri="{9D8B030D-6E8A-4147-A177-3AD203B41FA5}">
                      <a16:colId xmlns:a16="http://schemas.microsoft.com/office/drawing/2014/main" val="1935675911"/>
                    </a:ext>
                  </a:extLst>
                </a:gridCol>
                <a:gridCol w="552264">
                  <a:extLst>
                    <a:ext uri="{9D8B030D-6E8A-4147-A177-3AD203B41FA5}">
                      <a16:colId xmlns:a16="http://schemas.microsoft.com/office/drawing/2014/main" val="801274988"/>
                    </a:ext>
                  </a:extLst>
                </a:gridCol>
                <a:gridCol w="422043">
                  <a:extLst>
                    <a:ext uri="{9D8B030D-6E8A-4147-A177-3AD203B41FA5}">
                      <a16:colId xmlns:a16="http://schemas.microsoft.com/office/drawing/2014/main" val="1780348554"/>
                    </a:ext>
                  </a:extLst>
                </a:gridCol>
                <a:gridCol w="332090">
                  <a:extLst>
                    <a:ext uri="{9D8B030D-6E8A-4147-A177-3AD203B41FA5}">
                      <a16:colId xmlns:a16="http://schemas.microsoft.com/office/drawing/2014/main" val="3458005806"/>
                    </a:ext>
                  </a:extLst>
                </a:gridCol>
                <a:gridCol w="334706">
                  <a:extLst>
                    <a:ext uri="{9D8B030D-6E8A-4147-A177-3AD203B41FA5}">
                      <a16:colId xmlns:a16="http://schemas.microsoft.com/office/drawing/2014/main" val="3773391200"/>
                    </a:ext>
                  </a:extLst>
                </a:gridCol>
              </a:tblGrid>
              <a:tr h="261543">
                <a:tc>
                  <a:txBody>
                    <a:bodyPr/>
                    <a:lstStyle/>
                    <a:p>
                      <a:pPr algn="just">
                        <a:lnSpc>
                          <a:spcPct val="107000"/>
                        </a:lnSpc>
                        <a:spcAft>
                          <a:spcPts val="0"/>
                        </a:spcAft>
                      </a:pPr>
                      <a:r>
                        <a:rPr lang="es-CO" sz="1100" kern="100">
                          <a:effectLst/>
                        </a:rPr>
                        <a:t>Nivel de satisfacción</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1758817"/>
                  </a:ext>
                </a:extLst>
              </a:tr>
              <a:tr h="261543">
                <a:tc>
                  <a:txBody>
                    <a:bodyPr/>
                    <a:lstStyle/>
                    <a:p>
                      <a:pPr algn="just">
                        <a:lnSpc>
                          <a:spcPct val="107000"/>
                        </a:lnSpc>
                        <a:spcAft>
                          <a:spcPts val="0"/>
                        </a:spcAft>
                      </a:pPr>
                      <a:r>
                        <a:rPr lang="es-CO" sz="1100" kern="100" dirty="0">
                          <a:effectLst/>
                        </a:rPr>
                        <a:t>Proceso de divulgación previa al evento </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100" kern="100">
                          <a:effectLst/>
                        </a:rPr>
                        <a:t>53%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34%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90552090"/>
                  </a:ext>
                </a:extLst>
              </a:tr>
              <a:tr h="261543">
                <a:tc>
                  <a:txBody>
                    <a:bodyPr/>
                    <a:lstStyle/>
                    <a:p>
                      <a:pPr algn="just">
                        <a:lnSpc>
                          <a:spcPct val="107000"/>
                        </a:lnSpc>
                        <a:spcAft>
                          <a:spcPts val="0"/>
                        </a:spcAft>
                      </a:pPr>
                      <a:r>
                        <a:rPr lang="es-CO" sz="1100" kern="100">
                          <a:effectLst/>
                        </a:rPr>
                        <a:t>Correos electrónicos informativos </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100" kern="100">
                          <a:effectLst/>
                        </a:rPr>
                        <a:t>51%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32%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11%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97214360"/>
                  </a:ext>
                </a:extLst>
              </a:tr>
              <a:tr h="261543">
                <a:tc>
                  <a:txBody>
                    <a:bodyPr/>
                    <a:lstStyle/>
                    <a:p>
                      <a:pPr algn="just">
                        <a:lnSpc>
                          <a:spcPct val="107000"/>
                        </a:lnSpc>
                        <a:spcAft>
                          <a:spcPts val="0"/>
                        </a:spcAft>
                      </a:pPr>
                      <a:r>
                        <a:rPr lang="es-CO" sz="1100" kern="100">
                          <a:effectLst/>
                        </a:rPr>
                        <a:t>Uso de la plataforma LIFESIZE </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100" kern="100">
                          <a:effectLst/>
                        </a:rPr>
                        <a:t>59%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31%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917739116"/>
                  </a:ext>
                </a:extLst>
              </a:tr>
              <a:tr h="261543">
                <a:tc>
                  <a:txBody>
                    <a:bodyPr/>
                    <a:lstStyle/>
                    <a:p>
                      <a:pPr algn="just">
                        <a:lnSpc>
                          <a:spcPct val="107000"/>
                        </a:lnSpc>
                        <a:spcAft>
                          <a:spcPts val="0"/>
                        </a:spcAft>
                      </a:pPr>
                      <a:r>
                        <a:rPr lang="es-CO" sz="1100" kern="100" dirty="0">
                          <a:effectLst/>
                        </a:rPr>
                        <a:t>Organización del evento</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100" kern="100">
                          <a:effectLst/>
                        </a:rPr>
                        <a:t>57%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31%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a:effectLst/>
                        </a:rPr>
                        <a:t>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O" sz="1100" kern="100" dirty="0">
                          <a:effectLst/>
                        </a:rPr>
                        <a:t>0%</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32366291"/>
                  </a:ext>
                </a:extLst>
              </a:tr>
            </a:tbl>
          </a:graphicData>
        </a:graphic>
      </p:graphicFrame>
    </p:spTree>
    <p:extLst>
      <p:ext uri="{BB962C8B-B14F-4D97-AF65-F5344CB8AC3E}">
        <p14:creationId xmlns:p14="http://schemas.microsoft.com/office/powerpoint/2010/main" val="40571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CF76C7F-7879-4D30-A77E-D21C2E963375}"/>
              </a:ext>
            </a:extLst>
          </p:cNvPr>
          <p:cNvSpPr/>
          <p:nvPr/>
        </p:nvSpPr>
        <p:spPr>
          <a:xfrm>
            <a:off x="561975" y="1577051"/>
            <a:ext cx="4700286"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b="1" dirty="0">
                <a:solidFill>
                  <a:srgbClr val="0C4563"/>
                </a:solidFill>
                <a:latin typeface="Verdana" panose="020B0604030504040204" pitchFamily="34" charset="0"/>
                <a:ea typeface="Verdana" panose="020B0604030504040204" pitchFamily="34" charset="0"/>
                <a:cs typeface="Arial" panose="020B0604020202020204" pitchFamily="34" charset="0"/>
              </a:rPr>
              <a:t>Cómo evalúa el evento respecto a:</a:t>
            </a:r>
            <a:endParaRPr lang="es-CO" b="1" dirty="0">
              <a:solidFill>
                <a:srgbClr val="0C4563"/>
              </a:solidFill>
              <a:latin typeface="Verdana" panose="020B0604030504040204" pitchFamily="34" charset="0"/>
              <a:ea typeface="Verdana" panose="020B0604030504040204" pitchFamily="34" charset="0"/>
              <a:cs typeface="Arial" panose="020B0604020202020204" pitchFamily="34" charset="0"/>
            </a:endParaRPr>
          </a:p>
        </p:txBody>
      </p:sp>
      <p:sp>
        <p:nvSpPr>
          <p:cNvPr id="12" name="1 Título">
            <a:extLst>
              <a:ext uri="{FF2B5EF4-FFF2-40B4-BE49-F238E27FC236}">
                <a16:creationId xmlns:a16="http://schemas.microsoft.com/office/drawing/2014/main" id="{11681BF5-4157-4291-94A0-9E5B3165155F}"/>
              </a:ext>
            </a:extLst>
          </p:cNvPr>
          <p:cNvSpPr txBox="1">
            <a:spLocks/>
          </p:cNvSpPr>
          <p:nvPr/>
        </p:nvSpPr>
        <p:spPr bwMode="auto">
          <a:xfrm>
            <a:off x="561975" y="839496"/>
            <a:ext cx="875793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RESULTADOS DE LA EVALUACIÓN “AUDIENCIA PÚBLICA”</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2DD33E77-CBC8-4D3B-AF74-920ACDF92135}"/>
              </a:ext>
            </a:extLst>
          </p:cNvPr>
          <p:cNvGraphicFramePr/>
          <p:nvPr>
            <p:extLst>
              <p:ext uri="{D42A27DB-BD31-4B8C-83A1-F6EECF244321}">
                <p14:modId xmlns:p14="http://schemas.microsoft.com/office/powerpoint/2010/main" val="3728858764"/>
              </p:ext>
            </p:extLst>
          </p:nvPr>
        </p:nvGraphicFramePr>
        <p:xfrm>
          <a:off x="561975" y="2295525"/>
          <a:ext cx="6081039" cy="40057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2F9908D3-65F4-4A58-AC0B-31A243DB3F28}"/>
              </a:ext>
            </a:extLst>
          </p:cNvPr>
          <p:cNvGraphicFramePr>
            <a:graphicFrameLocks noGrp="1"/>
          </p:cNvGraphicFramePr>
          <p:nvPr>
            <p:extLst>
              <p:ext uri="{D42A27DB-BD31-4B8C-83A1-F6EECF244321}">
                <p14:modId xmlns:p14="http://schemas.microsoft.com/office/powerpoint/2010/main" val="1301397299"/>
              </p:ext>
            </p:extLst>
          </p:nvPr>
        </p:nvGraphicFramePr>
        <p:xfrm>
          <a:off x="6643014" y="3428999"/>
          <a:ext cx="4916978" cy="1972804"/>
        </p:xfrm>
        <a:graphic>
          <a:graphicData uri="http://schemas.openxmlformats.org/drawingml/2006/table">
            <a:tbl>
              <a:tblPr firstRow="1" firstCol="1" bandRow="1">
                <a:tableStyleId>{5C22544A-7EE6-4342-B048-85BDC9FD1C3A}</a:tableStyleId>
              </a:tblPr>
              <a:tblGrid>
                <a:gridCol w="2458489">
                  <a:extLst>
                    <a:ext uri="{9D8B030D-6E8A-4147-A177-3AD203B41FA5}">
                      <a16:colId xmlns:a16="http://schemas.microsoft.com/office/drawing/2014/main" val="2581437442"/>
                    </a:ext>
                  </a:extLst>
                </a:gridCol>
                <a:gridCol w="617223">
                  <a:extLst>
                    <a:ext uri="{9D8B030D-6E8A-4147-A177-3AD203B41FA5}">
                      <a16:colId xmlns:a16="http://schemas.microsoft.com/office/drawing/2014/main" val="1051314609"/>
                    </a:ext>
                  </a:extLst>
                </a:gridCol>
                <a:gridCol w="499326">
                  <a:extLst>
                    <a:ext uri="{9D8B030D-6E8A-4147-A177-3AD203B41FA5}">
                      <a16:colId xmlns:a16="http://schemas.microsoft.com/office/drawing/2014/main" val="1916994225"/>
                    </a:ext>
                  </a:extLst>
                </a:gridCol>
                <a:gridCol w="499326">
                  <a:extLst>
                    <a:ext uri="{9D8B030D-6E8A-4147-A177-3AD203B41FA5}">
                      <a16:colId xmlns:a16="http://schemas.microsoft.com/office/drawing/2014/main" val="2484761495"/>
                    </a:ext>
                  </a:extLst>
                </a:gridCol>
                <a:gridCol w="421307">
                  <a:extLst>
                    <a:ext uri="{9D8B030D-6E8A-4147-A177-3AD203B41FA5}">
                      <a16:colId xmlns:a16="http://schemas.microsoft.com/office/drawing/2014/main" val="2378618698"/>
                    </a:ext>
                  </a:extLst>
                </a:gridCol>
                <a:gridCol w="421307">
                  <a:extLst>
                    <a:ext uri="{9D8B030D-6E8A-4147-A177-3AD203B41FA5}">
                      <a16:colId xmlns:a16="http://schemas.microsoft.com/office/drawing/2014/main" val="3009754816"/>
                    </a:ext>
                  </a:extLst>
                </a:gridCol>
              </a:tblGrid>
              <a:tr h="249638">
                <a:tc>
                  <a:txBody>
                    <a:bodyPr/>
                    <a:lstStyle/>
                    <a:p>
                      <a:pPr algn="just">
                        <a:lnSpc>
                          <a:spcPct val="107000"/>
                        </a:lnSpc>
                        <a:spcAft>
                          <a:spcPts val="0"/>
                        </a:spcAft>
                      </a:pPr>
                      <a:r>
                        <a:rPr lang="es-CO" sz="1100" kern="100" dirty="0">
                          <a:effectLst/>
                        </a:rPr>
                        <a:t>Nivel de satisfacción</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06977682"/>
                  </a:ext>
                </a:extLst>
              </a:tr>
              <a:tr h="487126">
                <a:tc>
                  <a:txBody>
                    <a:bodyPr/>
                    <a:lstStyle/>
                    <a:p>
                      <a:pPr algn="just">
                        <a:lnSpc>
                          <a:spcPct val="107000"/>
                        </a:lnSpc>
                        <a:spcAft>
                          <a:spcPts val="0"/>
                        </a:spcAft>
                      </a:pPr>
                      <a:r>
                        <a:rPr lang="es-CO" sz="1100" kern="100">
                          <a:effectLst/>
                        </a:rPr>
                        <a:t>Su nivel de satisfacción con el evento.</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53,1%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34,5%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9,4%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0,7%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4726931"/>
                  </a:ext>
                </a:extLst>
              </a:tr>
              <a:tr h="249638">
                <a:tc>
                  <a:txBody>
                    <a:bodyPr/>
                    <a:lstStyle/>
                    <a:p>
                      <a:pPr algn="just">
                        <a:lnSpc>
                          <a:spcPct val="107000"/>
                        </a:lnSpc>
                        <a:spcAft>
                          <a:spcPts val="0"/>
                        </a:spcAft>
                      </a:pPr>
                      <a:r>
                        <a:rPr lang="es-CO" sz="1100" kern="100">
                          <a:effectLst/>
                        </a:rPr>
                        <a:t>Horario del evento </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51,4%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32,3%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10,9%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4,1%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96505148"/>
                  </a:ext>
                </a:extLst>
              </a:tr>
              <a:tr h="249638">
                <a:tc>
                  <a:txBody>
                    <a:bodyPr/>
                    <a:lstStyle/>
                    <a:p>
                      <a:pPr algn="just">
                        <a:lnSpc>
                          <a:spcPct val="107000"/>
                        </a:lnSpc>
                        <a:spcAft>
                          <a:spcPts val="0"/>
                        </a:spcAft>
                      </a:pPr>
                      <a:r>
                        <a:rPr lang="es-CO" sz="1100" kern="100">
                          <a:effectLst/>
                        </a:rPr>
                        <a:t>Utilidad de los temas tratados</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59,1%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31,1%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7,0%</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0,6%</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8422139"/>
                  </a:ext>
                </a:extLst>
              </a:tr>
              <a:tr h="487126">
                <a:tc>
                  <a:txBody>
                    <a:bodyPr/>
                    <a:lstStyle/>
                    <a:p>
                      <a:pPr algn="just">
                        <a:lnSpc>
                          <a:spcPct val="107000"/>
                        </a:lnSpc>
                        <a:spcAft>
                          <a:spcPts val="0"/>
                        </a:spcAft>
                      </a:pPr>
                      <a:r>
                        <a:rPr lang="es-CO" sz="1100" kern="100" dirty="0">
                          <a:effectLst/>
                        </a:rPr>
                        <a:t>Recursos empleados parala socialización de los contenidos </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56,7%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31,5%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8,5%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2,8%</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0,5%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5687481"/>
                  </a:ext>
                </a:extLst>
              </a:tr>
              <a:tr h="249638">
                <a:tc>
                  <a:txBody>
                    <a:bodyPr/>
                    <a:lstStyle/>
                    <a:p>
                      <a:pPr algn="just">
                        <a:lnSpc>
                          <a:spcPct val="107000"/>
                        </a:lnSpc>
                        <a:spcAft>
                          <a:spcPts val="0"/>
                        </a:spcAft>
                      </a:pPr>
                      <a:r>
                        <a:rPr lang="es-CO" sz="1100" kern="100" dirty="0">
                          <a:effectLst/>
                        </a:rPr>
                        <a:t>Con relación al moderador</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59,9%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30,0%</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7,6%</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dirty="0">
                          <a:effectLst/>
                        </a:rPr>
                        <a:t>0,6%</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16191464"/>
                  </a:ext>
                </a:extLst>
              </a:tr>
            </a:tbl>
          </a:graphicData>
        </a:graphic>
      </p:graphicFrame>
    </p:spTree>
    <p:extLst>
      <p:ext uri="{BB962C8B-B14F-4D97-AF65-F5344CB8AC3E}">
        <p14:creationId xmlns:p14="http://schemas.microsoft.com/office/powerpoint/2010/main" val="38428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CF76C7F-7879-4D30-A77E-D21C2E963375}"/>
              </a:ext>
            </a:extLst>
          </p:cNvPr>
          <p:cNvSpPr/>
          <p:nvPr/>
        </p:nvSpPr>
        <p:spPr>
          <a:xfrm>
            <a:off x="538464" y="1529833"/>
            <a:ext cx="6261871"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b="1" dirty="0">
                <a:solidFill>
                  <a:srgbClr val="0C4563"/>
                </a:solidFill>
                <a:latin typeface="Verdana" panose="020B0604030504040204" pitchFamily="34" charset="0"/>
                <a:ea typeface="Verdana" panose="020B0604030504040204" pitchFamily="34" charset="0"/>
                <a:cs typeface="Arial" panose="020B0604020202020204" pitchFamily="34" charset="0"/>
              </a:rPr>
              <a:t>Cómo evalúa la presentación de cada ponente:</a:t>
            </a:r>
            <a:endParaRPr lang="es-CO" b="1" dirty="0">
              <a:solidFill>
                <a:srgbClr val="0C4563"/>
              </a:solidFill>
              <a:latin typeface="Verdana" panose="020B0604030504040204" pitchFamily="34" charset="0"/>
              <a:ea typeface="Verdana" panose="020B0604030504040204" pitchFamily="34" charset="0"/>
              <a:cs typeface="Arial" panose="020B0604020202020204" pitchFamily="34" charset="0"/>
            </a:endParaRPr>
          </a:p>
        </p:txBody>
      </p:sp>
      <p:sp>
        <p:nvSpPr>
          <p:cNvPr id="10" name="1 Título">
            <a:extLst>
              <a:ext uri="{FF2B5EF4-FFF2-40B4-BE49-F238E27FC236}">
                <a16:creationId xmlns:a16="http://schemas.microsoft.com/office/drawing/2014/main" id="{11681BF5-4157-4291-94A0-9E5B3165155F}"/>
              </a:ext>
            </a:extLst>
          </p:cNvPr>
          <p:cNvSpPr txBox="1">
            <a:spLocks/>
          </p:cNvSpPr>
          <p:nvPr/>
        </p:nvSpPr>
        <p:spPr bwMode="auto">
          <a:xfrm>
            <a:off x="538464" y="907058"/>
            <a:ext cx="862458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RESULTADOS DE LA EVALUACIÓN “AUDIENCIA PÚBLICA”</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4D975FC0-9626-4E1B-AAA2-0DEA243A7399}"/>
              </a:ext>
            </a:extLst>
          </p:cNvPr>
          <p:cNvGraphicFramePr/>
          <p:nvPr>
            <p:extLst>
              <p:ext uri="{D42A27DB-BD31-4B8C-83A1-F6EECF244321}">
                <p14:modId xmlns:p14="http://schemas.microsoft.com/office/powerpoint/2010/main" val="2828790807"/>
              </p:ext>
            </p:extLst>
          </p:nvPr>
        </p:nvGraphicFramePr>
        <p:xfrm>
          <a:off x="328913" y="2072378"/>
          <a:ext cx="6261871" cy="3878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id="{3D63AAB9-FF3B-4575-8B87-DBCDBDF86C2E}"/>
              </a:ext>
            </a:extLst>
          </p:cNvPr>
          <p:cNvGraphicFramePr>
            <a:graphicFrameLocks noGrp="1"/>
          </p:cNvGraphicFramePr>
          <p:nvPr>
            <p:extLst>
              <p:ext uri="{D42A27DB-BD31-4B8C-83A1-F6EECF244321}">
                <p14:modId xmlns:p14="http://schemas.microsoft.com/office/powerpoint/2010/main" val="2438540902"/>
              </p:ext>
            </p:extLst>
          </p:nvPr>
        </p:nvGraphicFramePr>
        <p:xfrm>
          <a:off x="6696075" y="3352800"/>
          <a:ext cx="4721225" cy="1790701"/>
        </p:xfrm>
        <a:graphic>
          <a:graphicData uri="http://schemas.openxmlformats.org/drawingml/2006/table">
            <a:tbl>
              <a:tblPr firstRow="1" firstCol="1" bandRow="1">
                <a:tableStyleId>{5C22544A-7EE6-4342-B048-85BDC9FD1C3A}</a:tableStyleId>
              </a:tblPr>
              <a:tblGrid>
                <a:gridCol w="2305287">
                  <a:extLst>
                    <a:ext uri="{9D8B030D-6E8A-4147-A177-3AD203B41FA5}">
                      <a16:colId xmlns:a16="http://schemas.microsoft.com/office/drawing/2014/main" val="1400908900"/>
                    </a:ext>
                  </a:extLst>
                </a:gridCol>
                <a:gridCol w="531657">
                  <a:extLst>
                    <a:ext uri="{9D8B030D-6E8A-4147-A177-3AD203B41FA5}">
                      <a16:colId xmlns:a16="http://schemas.microsoft.com/office/drawing/2014/main" val="3046770391"/>
                    </a:ext>
                  </a:extLst>
                </a:gridCol>
                <a:gridCol w="531657">
                  <a:extLst>
                    <a:ext uri="{9D8B030D-6E8A-4147-A177-3AD203B41FA5}">
                      <a16:colId xmlns:a16="http://schemas.microsoft.com/office/drawing/2014/main" val="4178872017"/>
                    </a:ext>
                  </a:extLst>
                </a:gridCol>
                <a:gridCol w="460950">
                  <a:extLst>
                    <a:ext uri="{9D8B030D-6E8A-4147-A177-3AD203B41FA5}">
                      <a16:colId xmlns:a16="http://schemas.microsoft.com/office/drawing/2014/main" val="3772636884"/>
                    </a:ext>
                  </a:extLst>
                </a:gridCol>
                <a:gridCol w="445837">
                  <a:extLst>
                    <a:ext uri="{9D8B030D-6E8A-4147-A177-3AD203B41FA5}">
                      <a16:colId xmlns:a16="http://schemas.microsoft.com/office/drawing/2014/main" val="3002677871"/>
                    </a:ext>
                  </a:extLst>
                </a:gridCol>
                <a:gridCol w="445837">
                  <a:extLst>
                    <a:ext uri="{9D8B030D-6E8A-4147-A177-3AD203B41FA5}">
                      <a16:colId xmlns:a16="http://schemas.microsoft.com/office/drawing/2014/main" val="1007328277"/>
                    </a:ext>
                  </a:extLst>
                </a:gridCol>
              </a:tblGrid>
              <a:tr h="196753">
                <a:tc>
                  <a:txBody>
                    <a:bodyPr/>
                    <a:lstStyle/>
                    <a:p>
                      <a:pPr>
                        <a:lnSpc>
                          <a:spcPct val="107000"/>
                        </a:lnSpc>
                        <a:spcAft>
                          <a:spcPts val="0"/>
                        </a:spcAft>
                      </a:pPr>
                      <a:r>
                        <a:rPr lang="es-CO" sz="1100" kern="100">
                          <a:effectLst/>
                        </a:rPr>
                        <a:t>Nivel de satisfacción</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1792504"/>
                  </a:ext>
                </a:extLst>
              </a:tr>
              <a:tr h="269565">
                <a:tc>
                  <a:txBody>
                    <a:bodyPr/>
                    <a:lstStyle/>
                    <a:p>
                      <a:pPr algn="just">
                        <a:lnSpc>
                          <a:spcPct val="107000"/>
                        </a:lnSpc>
                        <a:spcAft>
                          <a:spcPts val="0"/>
                        </a:spcAft>
                      </a:pPr>
                      <a:r>
                        <a:rPr lang="es-CO" sz="1100" kern="100">
                          <a:effectLst/>
                        </a:rPr>
                        <a:t>Conocimiento y dominio del tema</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62,3%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27,4%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8,2%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0,7%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82385388"/>
                  </a:ext>
                </a:extLst>
              </a:tr>
              <a:tr h="527409">
                <a:tc>
                  <a:txBody>
                    <a:bodyPr/>
                    <a:lstStyle/>
                    <a:p>
                      <a:pPr algn="just">
                        <a:lnSpc>
                          <a:spcPct val="107000"/>
                        </a:lnSpc>
                        <a:spcAft>
                          <a:spcPts val="0"/>
                        </a:spcAft>
                      </a:pPr>
                      <a:r>
                        <a:rPr lang="es-CO" sz="1100" kern="100" dirty="0">
                          <a:effectLst/>
                        </a:rPr>
                        <a:t>Claridad en el lenguaje manejado por el expositor</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62,3%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28,4%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7,1%</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1,8%</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0,5%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74814346"/>
                  </a:ext>
                </a:extLst>
              </a:tr>
              <a:tr h="269565">
                <a:tc>
                  <a:txBody>
                    <a:bodyPr/>
                    <a:lstStyle/>
                    <a:p>
                      <a:pPr algn="just">
                        <a:lnSpc>
                          <a:spcPct val="107000"/>
                        </a:lnSpc>
                        <a:spcAft>
                          <a:spcPts val="0"/>
                        </a:spcAft>
                      </a:pPr>
                      <a:r>
                        <a:rPr lang="es-CO" sz="1100" kern="100">
                          <a:effectLst/>
                        </a:rPr>
                        <a:t>Manejo del tiempo</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60,7%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27,5%</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8,7%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2,4%</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0,7%</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28191591"/>
                  </a:ext>
                </a:extLst>
              </a:tr>
              <a:tr h="527409">
                <a:tc>
                  <a:txBody>
                    <a:bodyPr/>
                    <a:lstStyle/>
                    <a:p>
                      <a:pPr algn="just">
                        <a:lnSpc>
                          <a:spcPct val="107000"/>
                        </a:lnSpc>
                        <a:spcAft>
                          <a:spcPts val="0"/>
                        </a:spcAft>
                      </a:pPr>
                      <a:r>
                        <a:rPr lang="es-CO" sz="1100" kern="100" dirty="0">
                          <a:effectLst/>
                        </a:rPr>
                        <a:t>Disposición para manejar inquietudes        </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59,6%</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29,2%</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8,3%</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a:effectLst/>
                        </a:rPr>
                        <a:t>1,9%</a:t>
                      </a:r>
                      <a:endParaRPr lang="es-CO"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100" kern="100" dirty="0">
                          <a:effectLst/>
                        </a:rPr>
                        <a:t>1,0%</a:t>
                      </a:r>
                      <a:endParaRPr lang="es-CO"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99482802"/>
                  </a:ext>
                </a:extLst>
              </a:tr>
            </a:tbl>
          </a:graphicData>
        </a:graphic>
      </p:graphicFrame>
    </p:spTree>
    <p:extLst>
      <p:ext uri="{BB962C8B-B14F-4D97-AF65-F5344CB8AC3E}">
        <p14:creationId xmlns:p14="http://schemas.microsoft.com/office/powerpoint/2010/main" val="3415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BE6665-2E06-4203-9CCB-1BC9963EB578}"/>
              </a:ext>
            </a:extLst>
          </p:cNvPr>
          <p:cNvSpPr/>
          <p:nvPr/>
        </p:nvSpPr>
        <p:spPr>
          <a:xfrm>
            <a:off x="784159" y="1915614"/>
            <a:ext cx="3311591"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400" dirty="0">
              <a:solidFill>
                <a:srgbClr val="114563"/>
              </a:solidFill>
              <a:latin typeface="Verdana" panose="020B0604030504040204" pitchFamily="34" charset="0"/>
              <a:ea typeface="Verdana" panose="020B0604030504040204" pitchFamily="34" charset="0"/>
              <a:cs typeface="Arial" panose="020B0604020202020204" pitchFamily="34" charset="0"/>
            </a:endParaRPr>
          </a:p>
          <a:p>
            <a:pPr lvl="0" algn="just">
              <a:defRPr/>
            </a:pPr>
            <a:r>
              <a:rPr lang="es-ES" sz="1400" dirty="0">
                <a:solidFill>
                  <a:srgbClr val="114563"/>
                </a:solidFill>
                <a:latin typeface="Verdana" panose="020B0604030504040204" pitchFamily="34" charset="0"/>
                <a:ea typeface="Verdana" panose="020B0604030504040204" pitchFamily="34" charset="0"/>
                <a:cs typeface="Arial" panose="020B0604020202020204" pitchFamily="34" charset="0"/>
              </a:rPr>
              <a:t>Los resultados presentados en la vigencia 2024, correspondientes a la medición del año 2023, reflejan el desempeño de la Entidad en el índice de “Rendición de cuentas en la Gestión Pública”. Con un puntaje de 99,4, la institución superó ampliamente el promedio del sector, establecido en 90,9%.</a:t>
            </a:r>
            <a:endParaRPr lang="es-CO" sz="1400" dirty="0">
              <a:solidFill>
                <a:srgbClr val="114563"/>
              </a:solidFill>
              <a:latin typeface="Verdana" panose="020B0604030504040204" pitchFamily="34" charset="0"/>
              <a:ea typeface="Verdana" panose="020B0604030504040204" pitchFamily="34" charset="0"/>
              <a:cs typeface="Arial" panose="020B0604020202020204" pitchFamily="34" charset="0"/>
            </a:endParaRPr>
          </a:p>
        </p:txBody>
      </p:sp>
      <p:sp>
        <p:nvSpPr>
          <p:cNvPr id="9" name="1 Título">
            <a:extLst>
              <a:ext uri="{FF2B5EF4-FFF2-40B4-BE49-F238E27FC236}">
                <a16:creationId xmlns:a16="http://schemas.microsoft.com/office/drawing/2014/main" id="{11681BF5-4157-4291-94A0-9E5B3165155F}"/>
              </a:ext>
            </a:extLst>
          </p:cNvPr>
          <p:cNvSpPr txBox="1">
            <a:spLocks/>
          </p:cNvSpPr>
          <p:nvPr/>
        </p:nvSpPr>
        <p:spPr bwMode="auto">
          <a:xfrm>
            <a:off x="300339" y="908916"/>
            <a:ext cx="862458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RESULTADOS FURAG 2024 (MEDICIÓN 2023)</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0F871C23-E39A-45C9-926E-D0E78AE3D6EE}"/>
              </a:ext>
            </a:extLst>
          </p:cNvPr>
          <p:cNvGraphicFramePr>
            <a:graphicFrameLocks/>
          </p:cNvGraphicFramePr>
          <p:nvPr>
            <p:extLst>
              <p:ext uri="{D42A27DB-BD31-4B8C-83A1-F6EECF244321}">
                <p14:modId xmlns:p14="http://schemas.microsoft.com/office/powerpoint/2010/main" val="1743118491"/>
              </p:ext>
            </p:extLst>
          </p:nvPr>
        </p:nvGraphicFramePr>
        <p:xfrm>
          <a:off x="2439954" y="1903368"/>
          <a:ext cx="8624586" cy="394416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9C5143D8-E35F-4915-A189-995FB18A77ED}"/>
              </a:ext>
            </a:extLst>
          </p:cNvPr>
          <p:cNvSpPr txBox="1"/>
          <p:nvPr/>
        </p:nvSpPr>
        <p:spPr>
          <a:xfrm>
            <a:off x="7122945" y="2438400"/>
            <a:ext cx="480060" cy="276999"/>
          </a:xfrm>
          <a:prstGeom prst="rect">
            <a:avLst/>
          </a:prstGeom>
          <a:noFill/>
        </p:spPr>
        <p:txBody>
          <a:bodyPr wrap="square" rtlCol="0">
            <a:spAutoFit/>
          </a:bodyPr>
          <a:lstStyle/>
          <a:p>
            <a:r>
              <a:rPr lang="es-CO" sz="1200" b="1" dirty="0">
                <a:ea typeface="Verdana" panose="020B0604030504040204" pitchFamily="34" charset="0"/>
              </a:rPr>
              <a:t>85,2</a:t>
            </a:r>
          </a:p>
        </p:txBody>
      </p:sp>
    </p:spTree>
    <p:extLst>
      <p:ext uri="{BB962C8B-B14F-4D97-AF65-F5344CB8AC3E}">
        <p14:creationId xmlns:p14="http://schemas.microsoft.com/office/powerpoint/2010/main" val="35293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0;p2">
            <a:extLst>
              <a:ext uri="{FF2B5EF4-FFF2-40B4-BE49-F238E27FC236}">
                <a16:creationId xmlns:a16="http://schemas.microsoft.com/office/drawing/2014/main" id="{57B2D1AD-6A0B-999B-BEB5-E1DFDF282D03}"/>
              </a:ext>
            </a:extLst>
          </p:cNvPr>
          <p:cNvSpPr/>
          <p:nvPr/>
        </p:nvSpPr>
        <p:spPr>
          <a:xfrm>
            <a:off x="0" y="2276473"/>
            <a:ext cx="12192000" cy="2754000"/>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3" name="Google Shape;152;p2">
            <a:extLst>
              <a:ext uri="{FF2B5EF4-FFF2-40B4-BE49-F238E27FC236}">
                <a16:creationId xmlns:a16="http://schemas.microsoft.com/office/drawing/2014/main" id="{6831045E-9B3D-DA1C-EF8E-47B2810F4E3E}"/>
              </a:ext>
            </a:extLst>
          </p:cNvPr>
          <p:cNvSpPr txBox="1"/>
          <p:nvPr/>
        </p:nvSpPr>
        <p:spPr>
          <a:xfrm>
            <a:off x="956668" y="2633659"/>
            <a:ext cx="10278663" cy="15965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Helvetica Neue"/>
              <a:buNone/>
            </a:pPr>
            <a:r>
              <a:rPr lang="es-ES" sz="3200" b="1" i="0" u="none" strike="noStrike" cap="none" dirty="0">
                <a:solidFill>
                  <a:schemeClr val="lt1"/>
                </a:solidFill>
                <a:latin typeface="Verdana"/>
                <a:ea typeface="Verdana"/>
                <a:cs typeface="Verdana"/>
                <a:sym typeface="Verdana"/>
              </a:rPr>
              <a:t>ESTRATEGIA </a:t>
            </a:r>
            <a:r>
              <a:rPr lang="es-MX" sz="3200" b="1" i="0" u="none" strike="noStrike" cap="none" dirty="0">
                <a:solidFill>
                  <a:schemeClr val="lt1"/>
                </a:solidFill>
                <a:latin typeface="Verdana"/>
                <a:ea typeface="Verdana"/>
                <a:cs typeface="Verdana"/>
                <a:sym typeface="Verdana"/>
              </a:rPr>
              <a:t>2025</a:t>
            </a:r>
            <a:endParaRPr sz="3200" b="1" i="0" u="none" strike="noStrike" cap="none"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316322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a:extLst>
              <a:ext uri="{FF2B5EF4-FFF2-40B4-BE49-F238E27FC236}">
                <a16:creationId xmlns:a16="http://schemas.microsoft.com/office/drawing/2014/main" id="{11681BF5-4157-4291-94A0-9E5B3165155F}"/>
              </a:ext>
            </a:extLst>
          </p:cNvPr>
          <p:cNvSpPr txBox="1">
            <a:spLocks/>
          </p:cNvSpPr>
          <p:nvPr/>
        </p:nvSpPr>
        <p:spPr bwMode="auto">
          <a:xfrm>
            <a:off x="1158241" y="2321880"/>
            <a:ext cx="415328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b="1" dirty="0">
                <a:solidFill>
                  <a:srgbClr val="004663"/>
                </a:solidFill>
                <a:latin typeface="Verdana" panose="020B0604030504040204" pitchFamily="34" charset="0"/>
                <a:ea typeface="Verdana" panose="020B0604030504040204" pitchFamily="34" charset="0"/>
                <a:cs typeface="Arial" panose="020B0604020202020204" pitchFamily="34" charset="0"/>
              </a:rPr>
              <a:t>Logo en la RDC Vigencia 2023</a:t>
            </a:r>
            <a:endParaRPr lang="es-MX"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26" y="3233941"/>
            <a:ext cx="4880515" cy="1412780"/>
          </a:xfrm>
          <a:prstGeom prst="rect">
            <a:avLst/>
          </a:prstGeom>
        </p:spPr>
      </p:pic>
      <p:sp>
        <p:nvSpPr>
          <p:cNvPr id="10" name="1 Título">
            <a:extLst>
              <a:ext uri="{FF2B5EF4-FFF2-40B4-BE49-F238E27FC236}">
                <a16:creationId xmlns:a16="http://schemas.microsoft.com/office/drawing/2014/main" id="{07F6F688-6E2E-433E-8FF1-208906EC9E9B}"/>
              </a:ext>
            </a:extLst>
          </p:cNvPr>
          <p:cNvSpPr txBox="1">
            <a:spLocks/>
          </p:cNvSpPr>
          <p:nvPr/>
        </p:nvSpPr>
        <p:spPr bwMode="auto">
          <a:xfrm>
            <a:off x="6880473" y="2321880"/>
            <a:ext cx="415328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b="1" dirty="0">
                <a:solidFill>
                  <a:srgbClr val="004663"/>
                </a:solidFill>
                <a:latin typeface="Verdana" panose="020B0604030504040204" pitchFamily="34" charset="0"/>
                <a:ea typeface="Verdana" panose="020B0604030504040204" pitchFamily="34" charset="0"/>
                <a:cs typeface="Arial" panose="020B0604020202020204" pitchFamily="34" charset="0"/>
              </a:rPr>
              <a:t>Logo en la RDC Vigencia 2024</a:t>
            </a:r>
            <a:endParaRPr lang="es-MX"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pic>
        <p:nvPicPr>
          <p:cNvPr id="2" name="Imagen 1">
            <a:extLst>
              <a:ext uri="{FF2B5EF4-FFF2-40B4-BE49-F238E27FC236}">
                <a16:creationId xmlns:a16="http://schemas.microsoft.com/office/drawing/2014/main" id="{62A20380-450D-421F-A304-89E65BBE8B35}"/>
              </a:ext>
            </a:extLst>
          </p:cNvPr>
          <p:cNvPicPr>
            <a:picLocks noChangeAspect="1"/>
          </p:cNvPicPr>
          <p:nvPr/>
        </p:nvPicPr>
        <p:blipFill>
          <a:blip r:embed="rId3"/>
          <a:stretch>
            <a:fillRect/>
          </a:stretch>
        </p:blipFill>
        <p:spPr>
          <a:xfrm>
            <a:off x="6666251" y="1949328"/>
            <a:ext cx="4239217" cy="3982006"/>
          </a:xfrm>
          <a:prstGeom prst="rect">
            <a:avLst/>
          </a:prstGeom>
        </p:spPr>
      </p:pic>
    </p:spTree>
    <p:extLst>
      <p:ext uri="{BB962C8B-B14F-4D97-AF65-F5344CB8AC3E}">
        <p14:creationId xmlns:p14="http://schemas.microsoft.com/office/powerpoint/2010/main" val="12823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id="{11681BF5-4157-4291-94A0-9E5B3165155F}"/>
              </a:ext>
            </a:extLst>
          </p:cNvPr>
          <p:cNvSpPr txBox="1">
            <a:spLocks/>
          </p:cNvSpPr>
          <p:nvPr/>
        </p:nvSpPr>
        <p:spPr bwMode="auto">
          <a:xfrm>
            <a:off x="490839" y="870119"/>
            <a:ext cx="862458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OBJETIVOS DE LA RDC VIGENCIA 2024</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sp>
        <p:nvSpPr>
          <p:cNvPr id="16" name="Google Shape;256;p14">
            <a:extLst>
              <a:ext uri="{FF2B5EF4-FFF2-40B4-BE49-F238E27FC236}">
                <a16:creationId xmlns:a16="http://schemas.microsoft.com/office/drawing/2014/main" id="{1E0BA721-09F7-44F5-915D-987F15D2F6AB}"/>
              </a:ext>
            </a:extLst>
          </p:cNvPr>
          <p:cNvSpPr txBox="1"/>
          <p:nvPr/>
        </p:nvSpPr>
        <p:spPr>
          <a:xfrm>
            <a:off x="2338583" y="2797448"/>
            <a:ext cx="8191500" cy="830956"/>
          </a:xfrm>
          <a:prstGeom prst="rect">
            <a:avLst/>
          </a:prstGeom>
          <a:solidFill>
            <a:srgbClr val="DDEAF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600" dirty="0">
                <a:solidFill>
                  <a:srgbClr val="265085"/>
                </a:solidFill>
                <a:latin typeface="Verdana"/>
                <a:ea typeface="Verdana"/>
                <a:cs typeface="Verdana"/>
                <a:sym typeface="Verdana"/>
              </a:rPr>
              <a:t>Diseñar, construir y aplicar una estrategia de rendición de cuentas, que involucre el desarrollo de actividades que facilite el ejercicio del control social a la gestión institucional y que fomente la participación ciudadana.</a:t>
            </a:r>
            <a:endParaRPr sz="1600" dirty="0">
              <a:solidFill>
                <a:srgbClr val="265085"/>
              </a:solidFill>
              <a:latin typeface="Verdana"/>
              <a:ea typeface="Verdana"/>
              <a:cs typeface="Verdana"/>
              <a:sym typeface="Verdana"/>
            </a:endParaRPr>
          </a:p>
        </p:txBody>
      </p:sp>
      <p:grpSp>
        <p:nvGrpSpPr>
          <p:cNvPr id="18" name="Google Shape;257;p14">
            <a:extLst>
              <a:ext uri="{FF2B5EF4-FFF2-40B4-BE49-F238E27FC236}">
                <a16:creationId xmlns:a16="http://schemas.microsoft.com/office/drawing/2014/main" id="{5F533EBF-CFE6-457A-97C2-C2053D11FC20}"/>
              </a:ext>
            </a:extLst>
          </p:cNvPr>
          <p:cNvGrpSpPr/>
          <p:nvPr/>
        </p:nvGrpSpPr>
        <p:grpSpPr>
          <a:xfrm>
            <a:off x="1501196" y="2731122"/>
            <a:ext cx="760879" cy="923330"/>
            <a:chOff x="1501196" y="2731122"/>
            <a:chExt cx="760879" cy="923330"/>
          </a:xfrm>
        </p:grpSpPr>
        <p:sp>
          <p:nvSpPr>
            <p:cNvPr id="19" name="Google Shape;258;p14">
              <a:extLst>
                <a:ext uri="{FF2B5EF4-FFF2-40B4-BE49-F238E27FC236}">
                  <a16:creationId xmlns:a16="http://schemas.microsoft.com/office/drawing/2014/main" id="{62A0AAC2-0851-4888-9E22-F1D5C6D833F9}"/>
                </a:ext>
              </a:extLst>
            </p:cNvPr>
            <p:cNvSpPr/>
            <p:nvPr/>
          </p:nvSpPr>
          <p:spPr>
            <a:xfrm>
              <a:off x="1501196" y="2810336"/>
              <a:ext cx="760879" cy="764903"/>
            </a:xfrm>
            <a:prstGeom prst="ellipse">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65085"/>
                </a:solidFill>
                <a:latin typeface="Calibri"/>
                <a:ea typeface="Calibri"/>
                <a:cs typeface="Calibri"/>
                <a:sym typeface="Calibri"/>
              </a:endParaRPr>
            </a:p>
          </p:txBody>
        </p:sp>
        <p:sp>
          <p:nvSpPr>
            <p:cNvPr id="20" name="Google Shape;259;p14">
              <a:extLst>
                <a:ext uri="{FF2B5EF4-FFF2-40B4-BE49-F238E27FC236}">
                  <a16:creationId xmlns:a16="http://schemas.microsoft.com/office/drawing/2014/main" id="{5A69BBC9-D556-4077-8B1E-ED110A082283}"/>
                </a:ext>
              </a:extLst>
            </p:cNvPr>
            <p:cNvSpPr/>
            <p:nvPr/>
          </p:nvSpPr>
          <p:spPr>
            <a:xfrm>
              <a:off x="1617934" y="2731122"/>
              <a:ext cx="5357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cap="none">
                  <a:solidFill>
                    <a:srgbClr val="265085"/>
                  </a:solidFill>
                  <a:latin typeface="Calibri"/>
                  <a:ea typeface="Calibri"/>
                  <a:cs typeface="Calibri"/>
                  <a:sym typeface="Calibri"/>
                </a:rPr>
                <a:t>1</a:t>
              </a:r>
              <a:endParaRPr>
                <a:solidFill>
                  <a:srgbClr val="265085"/>
                </a:solidFill>
              </a:endParaRPr>
            </a:p>
          </p:txBody>
        </p:sp>
      </p:grpSp>
      <p:grpSp>
        <p:nvGrpSpPr>
          <p:cNvPr id="21" name="Google Shape;260;p14">
            <a:extLst>
              <a:ext uri="{FF2B5EF4-FFF2-40B4-BE49-F238E27FC236}">
                <a16:creationId xmlns:a16="http://schemas.microsoft.com/office/drawing/2014/main" id="{31678AAC-8E3B-4EDE-AF18-B880BCE913A8}"/>
              </a:ext>
            </a:extLst>
          </p:cNvPr>
          <p:cNvGrpSpPr/>
          <p:nvPr/>
        </p:nvGrpSpPr>
        <p:grpSpPr>
          <a:xfrm>
            <a:off x="1521717" y="3805869"/>
            <a:ext cx="760879" cy="923330"/>
            <a:chOff x="1521717" y="3805869"/>
            <a:chExt cx="760879" cy="923330"/>
          </a:xfrm>
        </p:grpSpPr>
        <p:sp>
          <p:nvSpPr>
            <p:cNvPr id="22" name="Google Shape;261;p14">
              <a:extLst>
                <a:ext uri="{FF2B5EF4-FFF2-40B4-BE49-F238E27FC236}">
                  <a16:creationId xmlns:a16="http://schemas.microsoft.com/office/drawing/2014/main" id="{C481F3A6-CB0E-4F90-A7BA-2D76AC72D8BB}"/>
                </a:ext>
              </a:extLst>
            </p:cNvPr>
            <p:cNvSpPr/>
            <p:nvPr/>
          </p:nvSpPr>
          <p:spPr>
            <a:xfrm>
              <a:off x="1521717" y="3885083"/>
              <a:ext cx="760879" cy="764903"/>
            </a:xfrm>
            <a:prstGeom prst="ellipse">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65085"/>
                </a:solidFill>
                <a:latin typeface="Calibri"/>
                <a:ea typeface="Calibri"/>
                <a:cs typeface="Calibri"/>
                <a:sym typeface="Calibri"/>
              </a:endParaRPr>
            </a:p>
          </p:txBody>
        </p:sp>
        <p:sp>
          <p:nvSpPr>
            <p:cNvPr id="23" name="Google Shape;262;p14">
              <a:extLst>
                <a:ext uri="{FF2B5EF4-FFF2-40B4-BE49-F238E27FC236}">
                  <a16:creationId xmlns:a16="http://schemas.microsoft.com/office/drawing/2014/main" id="{5BDC300D-D3CC-486A-8AC0-551934E2F486}"/>
                </a:ext>
              </a:extLst>
            </p:cNvPr>
            <p:cNvSpPr/>
            <p:nvPr/>
          </p:nvSpPr>
          <p:spPr>
            <a:xfrm>
              <a:off x="1627459" y="3805869"/>
              <a:ext cx="5357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cap="none">
                  <a:solidFill>
                    <a:srgbClr val="265085"/>
                  </a:solidFill>
                  <a:latin typeface="Calibri"/>
                  <a:ea typeface="Calibri"/>
                  <a:cs typeface="Calibri"/>
                  <a:sym typeface="Calibri"/>
                </a:rPr>
                <a:t>2</a:t>
              </a:r>
              <a:endParaRPr>
                <a:solidFill>
                  <a:srgbClr val="265085"/>
                </a:solidFill>
              </a:endParaRPr>
            </a:p>
          </p:txBody>
        </p:sp>
      </p:grpSp>
      <p:grpSp>
        <p:nvGrpSpPr>
          <p:cNvPr id="24" name="Google Shape;263;p14">
            <a:extLst>
              <a:ext uri="{FF2B5EF4-FFF2-40B4-BE49-F238E27FC236}">
                <a16:creationId xmlns:a16="http://schemas.microsoft.com/office/drawing/2014/main" id="{6D2A33A7-C54C-4639-8872-D29644FE2188}"/>
              </a:ext>
            </a:extLst>
          </p:cNvPr>
          <p:cNvGrpSpPr/>
          <p:nvPr/>
        </p:nvGrpSpPr>
        <p:grpSpPr>
          <a:xfrm>
            <a:off x="1521717" y="4959829"/>
            <a:ext cx="760879" cy="923330"/>
            <a:chOff x="1521717" y="4959829"/>
            <a:chExt cx="760879" cy="923330"/>
          </a:xfrm>
        </p:grpSpPr>
        <p:sp>
          <p:nvSpPr>
            <p:cNvPr id="25" name="Google Shape;264;p14">
              <a:extLst>
                <a:ext uri="{FF2B5EF4-FFF2-40B4-BE49-F238E27FC236}">
                  <a16:creationId xmlns:a16="http://schemas.microsoft.com/office/drawing/2014/main" id="{734B7970-E68D-497D-8FD0-7A8D28092D58}"/>
                </a:ext>
              </a:extLst>
            </p:cNvPr>
            <p:cNvSpPr/>
            <p:nvPr/>
          </p:nvSpPr>
          <p:spPr>
            <a:xfrm>
              <a:off x="1521717" y="5039043"/>
              <a:ext cx="760879" cy="764903"/>
            </a:xfrm>
            <a:prstGeom prst="ellipse">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65085"/>
                </a:solidFill>
                <a:latin typeface="Calibri"/>
                <a:ea typeface="Calibri"/>
                <a:cs typeface="Calibri"/>
                <a:sym typeface="Calibri"/>
              </a:endParaRPr>
            </a:p>
          </p:txBody>
        </p:sp>
        <p:sp>
          <p:nvSpPr>
            <p:cNvPr id="26" name="Google Shape;265;p14">
              <a:extLst>
                <a:ext uri="{FF2B5EF4-FFF2-40B4-BE49-F238E27FC236}">
                  <a16:creationId xmlns:a16="http://schemas.microsoft.com/office/drawing/2014/main" id="{963F6642-7AF4-4102-8FF8-B895F1828F69}"/>
                </a:ext>
              </a:extLst>
            </p:cNvPr>
            <p:cNvSpPr/>
            <p:nvPr/>
          </p:nvSpPr>
          <p:spPr>
            <a:xfrm>
              <a:off x="1634294" y="4959829"/>
              <a:ext cx="5357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cap="none">
                  <a:solidFill>
                    <a:srgbClr val="265085"/>
                  </a:solidFill>
                  <a:latin typeface="Calibri"/>
                  <a:ea typeface="Calibri"/>
                  <a:cs typeface="Calibri"/>
                  <a:sym typeface="Calibri"/>
                </a:rPr>
                <a:t>3</a:t>
              </a:r>
              <a:endParaRPr>
                <a:solidFill>
                  <a:srgbClr val="265085"/>
                </a:solidFill>
              </a:endParaRPr>
            </a:p>
          </p:txBody>
        </p:sp>
      </p:grpSp>
      <p:sp>
        <p:nvSpPr>
          <p:cNvPr id="27" name="Google Shape;266;p14">
            <a:extLst>
              <a:ext uri="{FF2B5EF4-FFF2-40B4-BE49-F238E27FC236}">
                <a16:creationId xmlns:a16="http://schemas.microsoft.com/office/drawing/2014/main" id="{A3C4670B-E315-4B1D-A3B0-24E2BA68EF6B}"/>
              </a:ext>
            </a:extLst>
          </p:cNvPr>
          <p:cNvSpPr txBox="1"/>
          <p:nvPr/>
        </p:nvSpPr>
        <p:spPr>
          <a:xfrm>
            <a:off x="2338583" y="4997600"/>
            <a:ext cx="8191500" cy="830956"/>
          </a:xfrm>
          <a:prstGeom prst="rect">
            <a:avLst/>
          </a:prstGeom>
          <a:solidFill>
            <a:srgbClr val="DDEAF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600" dirty="0">
                <a:solidFill>
                  <a:srgbClr val="265085"/>
                </a:solidFill>
                <a:latin typeface="Verdana"/>
                <a:ea typeface="Verdana"/>
                <a:cs typeface="Verdana"/>
                <a:sym typeface="Verdana"/>
              </a:rPr>
              <a:t>Responder a las sugerencias, recomendaciones, críticas y aportes a la gestión, así como el seguimiento a los compromisos que surjan del desarrollo de la estrategia de rendición de cuentas.</a:t>
            </a:r>
            <a:endParaRPr sz="1600" dirty="0">
              <a:solidFill>
                <a:srgbClr val="265085"/>
              </a:solidFill>
              <a:latin typeface="Verdana"/>
              <a:ea typeface="Verdana"/>
              <a:cs typeface="Verdana"/>
              <a:sym typeface="Verdana"/>
            </a:endParaRPr>
          </a:p>
        </p:txBody>
      </p:sp>
      <p:sp>
        <p:nvSpPr>
          <p:cNvPr id="28" name="Google Shape;267;p14">
            <a:extLst>
              <a:ext uri="{FF2B5EF4-FFF2-40B4-BE49-F238E27FC236}">
                <a16:creationId xmlns:a16="http://schemas.microsoft.com/office/drawing/2014/main" id="{75B80B78-D726-49A8-BBAB-CF630355491A}"/>
              </a:ext>
            </a:extLst>
          </p:cNvPr>
          <p:cNvSpPr txBox="1"/>
          <p:nvPr/>
        </p:nvSpPr>
        <p:spPr>
          <a:xfrm>
            <a:off x="2338583" y="3893179"/>
            <a:ext cx="8191500" cy="1077178"/>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600" dirty="0">
                <a:solidFill>
                  <a:srgbClr val="265085"/>
                </a:solidFill>
                <a:latin typeface="Verdana"/>
                <a:ea typeface="Verdana"/>
                <a:cs typeface="Verdana"/>
                <a:sym typeface="Verdana"/>
              </a:rPr>
              <a:t>Promover una visión integral, transversal y permanente del proceso de rendición de cuentas, que permita su apropiación por parte de la ciudadanía, servidores penitenciarios y demás grupos de valor y su desarrollo con enfoque de derechos.</a:t>
            </a:r>
            <a:endParaRPr sz="1600" dirty="0">
              <a:solidFill>
                <a:srgbClr val="265085"/>
              </a:solidFill>
              <a:latin typeface="Verdana"/>
              <a:ea typeface="Verdana"/>
              <a:cs typeface="Verdana"/>
              <a:sym typeface="Verdana"/>
            </a:endParaRPr>
          </a:p>
        </p:txBody>
      </p:sp>
      <p:sp>
        <p:nvSpPr>
          <p:cNvPr id="29" name="Google Shape;254;p14">
            <a:extLst>
              <a:ext uri="{FF2B5EF4-FFF2-40B4-BE49-F238E27FC236}">
                <a16:creationId xmlns:a16="http://schemas.microsoft.com/office/drawing/2014/main" id="{D6042F95-B800-4EF3-BB2B-AA05E845F24E}"/>
              </a:ext>
            </a:extLst>
          </p:cNvPr>
          <p:cNvSpPr/>
          <p:nvPr/>
        </p:nvSpPr>
        <p:spPr>
          <a:xfrm>
            <a:off x="733425" y="1626712"/>
            <a:ext cx="10334625" cy="817245"/>
          </a:xfrm>
          <a:prstGeom prst="flowChartAlternateProcess">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14563"/>
              </a:buClr>
              <a:buSzPts val="1400"/>
              <a:buFont typeface="Verdana"/>
              <a:buNone/>
            </a:pPr>
            <a:r>
              <a:rPr lang="es-CO" sz="1400" b="0" u="none" strike="noStrike" cap="none" dirty="0">
                <a:solidFill>
                  <a:srgbClr val="265085"/>
                </a:solidFill>
                <a:latin typeface="Verdana"/>
                <a:ea typeface="Verdana"/>
                <a:cs typeface="Verdana"/>
                <a:sym typeface="Verdana"/>
              </a:rPr>
              <a:t>Implementar espacios de rendición de cuentas y de participación incidente de la ciudadanía, población privada de la libertad y sus familias, entes de control y demás partes interesadas  sobre la gestión institucional 2024 del Instituto Nacional Penitenciario y Carcelario - INPEC , en un lenguaje claro y comprensible.</a:t>
            </a:r>
            <a:endParaRPr dirty="0">
              <a:solidFill>
                <a:srgbClr val="265085"/>
              </a:solidFill>
            </a:endParaRPr>
          </a:p>
        </p:txBody>
      </p:sp>
    </p:spTree>
    <p:extLst>
      <p:ext uri="{BB962C8B-B14F-4D97-AF65-F5344CB8AC3E}">
        <p14:creationId xmlns:p14="http://schemas.microsoft.com/office/powerpoint/2010/main" val="10642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52422C17-B4E0-4820-9AEF-05879C04571C}"/>
              </a:ext>
            </a:extLst>
          </p:cNvPr>
          <p:cNvGrpSpPr/>
          <p:nvPr/>
        </p:nvGrpSpPr>
        <p:grpSpPr>
          <a:xfrm>
            <a:off x="5209732" y="1399105"/>
            <a:ext cx="7407549" cy="4452654"/>
            <a:chOff x="2298583" y="1384183"/>
            <a:chExt cx="7407549" cy="4452654"/>
          </a:xfrm>
        </p:grpSpPr>
        <p:graphicFrame>
          <p:nvGraphicFramePr>
            <p:cNvPr id="4" name="Marcador de contenido 2">
              <a:extLst>
                <a:ext uri="{FF2B5EF4-FFF2-40B4-BE49-F238E27FC236}">
                  <a16:creationId xmlns:a16="http://schemas.microsoft.com/office/drawing/2014/main" id="{1978F0D8-D58D-430F-BBAE-1AF48672C621}"/>
                </a:ext>
              </a:extLst>
            </p:cNvPr>
            <p:cNvGraphicFramePr>
              <a:graphicFrameLocks/>
            </p:cNvGraphicFramePr>
            <p:nvPr>
              <p:extLst>
                <p:ext uri="{D42A27DB-BD31-4B8C-83A1-F6EECF244321}">
                  <p14:modId xmlns:p14="http://schemas.microsoft.com/office/powerpoint/2010/main" val="1150976323"/>
                </p:ext>
              </p:extLst>
            </p:nvPr>
          </p:nvGraphicFramePr>
          <p:xfrm>
            <a:off x="2298583" y="1384183"/>
            <a:ext cx="7407549" cy="4452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EPLANEACIONG\Pictures\Fotos INPEC 2016\DD 253.png">
              <a:extLst>
                <a:ext uri="{FF2B5EF4-FFF2-40B4-BE49-F238E27FC236}">
                  <a16:creationId xmlns:a16="http://schemas.microsoft.com/office/drawing/2014/main" id="{66106C86-CFB7-4F3F-BF43-B9B4F844C9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6727" y="2923500"/>
              <a:ext cx="1704484" cy="17044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1 Título">
            <a:extLst>
              <a:ext uri="{FF2B5EF4-FFF2-40B4-BE49-F238E27FC236}">
                <a16:creationId xmlns:a16="http://schemas.microsoft.com/office/drawing/2014/main" id="{11681BF5-4157-4291-94A0-9E5B3165155F}"/>
              </a:ext>
            </a:extLst>
          </p:cNvPr>
          <p:cNvSpPr txBox="1">
            <a:spLocks/>
          </p:cNvSpPr>
          <p:nvPr/>
        </p:nvSpPr>
        <p:spPr bwMode="auto">
          <a:xfrm>
            <a:off x="525556" y="708679"/>
            <a:ext cx="862458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a:solidFill>
                  <a:srgbClr val="004663"/>
                </a:solidFill>
                <a:latin typeface="Verdana" panose="020B0604030504040204" pitchFamily="34" charset="0"/>
                <a:ea typeface="Verdana" panose="020B0604030504040204" pitchFamily="34" charset="0"/>
                <a:cs typeface="Arial" panose="020B0604020202020204" pitchFamily="34" charset="0"/>
              </a:rPr>
              <a:t>PRINCIPALES PARTES INTERESADAS</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grpSp>
        <p:nvGrpSpPr>
          <p:cNvPr id="19" name="Grupo 18"/>
          <p:cNvGrpSpPr/>
          <p:nvPr/>
        </p:nvGrpSpPr>
        <p:grpSpPr>
          <a:xfrm rot="19782162">
            <a:off x="6572414" y="2589882"/>
            <a:ext cx="1324574" cy="1302269"/>
            <a:chOff x="638646" y="2061838"/>
            <a:chExt cx="1325713" cy="1303389"/>
          </a:xfrm>
        </p:grpSpPr>
        <p:sp>
          <p:nvSpPr>
            <p:cNvPr id="20" name="Elipse 19"/>
            <p:cNvSpPr/>
            <p:nvPr/>
          </p:nvSpPr>
          <p:spPr>
            <a:xfrm>
              <a:off x="706451" y="2061838"/>
              <a:ext cx="1257908" cy="1257908"/>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8"/>
            <a:stretch>
              <a:fillRect/>
            </a:stretch>
          </p:blipFill>
          <p:spPr>
            <a:xfrm>
              <a:off x="638646" y="2119217"/>
              <a:ext cx="1229730" cy="1246010"/>
            </a:xfrm>
            <a:prstGeom prst="rect">
              <a:avLst/>
            </a:prstGeom>
          </p:spPr>
        </p:pic>
      </p:grpSp>
      <p:grpSp>
        <p:nvGrpSpPr>
          <p:cNvPr id="23" name="Grupo 22"/>
          <p:cNvGrpSpPr/>
          <p:nvPr/>
        </p:nvGrpSpPr>
        <p:grpSpPr>
          <a:xfrm rot="16200000">
            <a:off x="7196608" y="4538337"/>
            <a:ext cx="1324574" cy="1302269"/>
            <a:chOff x="638646" y="2061838"/>
            <a:chExt cx="1325713" cy="1303389"/>
          </a:xfrm>
        </p:grpSpPr>
        <p:sp>
          <p:nvSpPr>
            <p:cNvPr id="24" name="Elipse 23"/>
            <p:cNvSpPr/>
            <p:nvPr/>
          </p:nvSpPr>
          <p:spPr>
            <a:xfrm>
              <a:off x="706451" y="2061838"/>
              <a:ext cx="1257908" cy="1257908"/>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p:cNvPicPr>
              <a:picLocks noChangeAspect="1"/>
            </p:cNvPicPr>
            <p:nvPr/>
          </p:nvPicPr>
          <p:blipFill>
            <a:blip r:embed="rId8"/>
            <a:stretch>
              <a:fillRect/>
            </a:stretch>
          </p:blipFill>
          <p:spPr>
            <a:xfrm>
              <a:off x="638646" y="2119217"/>
              <a:ext cx="1229730" cy="1246010"/>
            </a:xfrm>
            <a:prstGeom prst="rect">
              <a:avLst/>
            </a:prstGeom>
          </p:spPr>
        </p:pic>
      </p:grpSp>
      <p:grpSp>
        <p:nvGrpSpPr>
          <p:cNvPr id="26" name="Grupo 25"/>
          <p:cNvGrpSpPr/>
          <p:nvPr/>
        </p:nvGrpSpPr>
        <p:grpSpPr>
          <a:xfrm rot="11133633">
            <a:off x="9284992" y="4609550"/>
            <a:ext cx="1304049" cy="1261004"/>
            <a:chOff x="706451" y="2061838"/>
            <a:chExt cx="1305171" cy="1262089"/>
          </a:xfrm>
        </p:grpSpPr>
        <p:sp>
          <p:nvSpPr>
            <p:cNvPr id="27" name="Elipse 26"/>
            <p:cNvSpPr/>
            <p:nvPr/>
          </p:nvSpPr>
          <p:spPr>
            <a:xfrm>
              <a:off x="706451" y="2061838"/>
              <a:ext cx="1257908" cy="1257908"/>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8" name="Imagen 27"/>
            <p:cNvPicPr>
              <a:picLocks noChangeAspect="1"/>
            </p:cNvPicPr>
            <p:nvPr/>
          </p:nvPicPr>
          <p:blipFill>
            <a:blip r:embed="rId8"/>
            <a:stretch>
              <a:fillRect/>
            </a:stretch>
          </p:blipFill>
          <p:spPr>
            <a:xfrm>
              <a:off x="781892" y="2077917"/>
              <a:ext cx="1229730" cy="1246010"/>
            </a:xfrm>
            <a:prstGeom prst="rect">
              <a:avLst/>
            </a:prstGeom>
          </p:spPr>
        </p:pic>
      </p:grpSp>
      <p:grpSp>
        <p:nvGrpSpPr>
          <p:cNvPr id="29" name="Grupo 28"/>
          <p:cNvGrpSpPr/>
          <p:nvPr/>
        </p:nvGrpSpPr>
        <p:grpSpPr>
          <a:xfrm rot="7505014">
            <a:off x="9941434" y="2547824"/>
            <a:ext cx="1324574" cy="1302269"/>
            <a:chOff x="638646" y="2061838"/>
            <a:chExt cx="1325713" cy="1303389"/>
          </a:xfrm>
        </p:grpSpPr>
        <p:sp>
          <p:nvSpPr>
            <p:cNvPr id="30" name="Elipse 29"/>
            <p:cNvSpPr/>
            <p:nvPr/>
          </p:nvSpPr>
          <p:spPr>
            <a:xfrm>
              <a:off x="706451" y="2061838"/>
              <a:ext cx="1257908" cy="1257908"/>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1" name="Imagen 30"/>
            <p:cNvPicPr>
              <a:picLocks noChangeAspect="1"/>
            </p:cNvPicPr>
            <p:nvPr/>
          </p:nvPicPr>
          <p:blipFill>
            <a:blip r:embed="rId8"/>
            <a:stretch>
              <a:fillRect/>
            </a:stretch>
          </p:blipFill>
          <p:spPr>
            <a:xfrm>
              <a:off x="638646" y="2119217"/>
              <a:ext cx="1229730" cy="1246010"/>
            </a:xfrm>
            <a:prstGeom prst="rect">
              <a:avLst/>
            </a:prstGeom>
          </p:spPr>
        </p:pic>
      </p:grpSp>
      <p:grpSp>
        <p:nvGrpSpPr>
          <p:cNvPr id="32" name="Grupo 31"/>
          <p:cNvGrpSpPr/>
          <p:nvPr/>
        </p:nvGrpSpPr>
        <p:grpSpPr>
          <a:xfrm rot="2537492">
            <a:off x="8280574" y="1352574"/>
            <a:ext cx="1324574" cy="1302269"/>
            <a:chOff x="638646" y="2061838"/>
            <a:chExt cx="1325713" cy="1303389"/>
          </a:xfrm>
        </p:grpSpPr>
        <p:sp>
          <p:nvSpPr>
            <p:cNvPr id="33" name="Elipse 32"/>
            <p:cNvSpPr/>
            <p:nvPr/>
          </p:nvSpPr>
          <p:spPr>
            <a:xfrm>
              <a:off x="706451" y="2061838"/>
              <a:ext cx="1257908" cy="1257908"/>
            </a:xfrm>
            <a:prstGeom prst="ellipse">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Imagen 33"/>
            <p:cNvPicPr>
              <a:picLocks noChangeAspect="1"/>
            </p:cNvPicPr>
            <p:nvPr/>
          </p:nvPicPr>
          <p:blipFill>
            <a:blip r:embed="rId8"/>
            <a:stretch>
              <a:fillRect/>
            </a:stretch>
          </p:blipFill>
          <p:spPr>
            <a:xfrm>
              <a:off x="638646" y="2119217"/>
              <a:ext cx="1229730" cy="1246010"/>
            </a:xfrm>
            <a:prstGeom prst="rect">
              <a:avLst/>
            </a:prstGeom>
          </p:spPr>
        </p:pic>
      </p:grpSp>
      <p:grpSp>
        <p:nvGrpSpPr>
          <p:cNvPr id="35" name="Grupo 34"/>
          <p:cNvGrpSpPr/>
          <p:nvPr/>
        </p:nvGrpSpPr>
        <p:grpSpPr>
          <a:xfrm>
            <a:off x="8155367" y="1584550"/>
            <a:ext cx="1405861" cy="816192"/>
            <a:chOff x="3102584" y="2242"/>
            <a:chExt cx="1181120" cy="1181120"/>
          </a:xfrm>
          <a:noFill/>
        </p:grpSpPr>
        <p:sp>
          <p:nvSpPr>
            <p:cNvPr id="36" name="Elipse 35"/>
            <p:cNvSpPr/>
            <p:nvPr/>
          </p:nvSpPr>
          <p:spPr>
            <a:xfrm>
              <a:off x="3102584" y="2242"/>
              <a:ext cx="1181120" cy="1181120"/>
            </a:xfrm>
            <a:prstGeom prst="ellipse">
              <a:avLst/>
            </a:prstGeom>
            <a:grp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37" name="Elipse 4"/>
            <p:cNvSpPr txBox="1"/>
            <p:nvPr/>
          </p:nvSpPr>
          <p:spPr>
            <a:xfrm>
              <a:off x="3275555" y="175213"/>
              <a:ext cx="835178" cy="83517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100" b="1" kern="1200" dirty="0">
                  <a:solidFill>
                    <a:srgbClr val="265085"/>
                  </a:solidFill>
                  <a:latin typeface="Verdana" panose="020B0604030504040204" pitchFamily="34" charset="0"/>
                  <a:ea typeface="Verdana" panose="020B0604030504040204" pitchFamily="34" charset="0"/>
                </a:rPr>
                <a:t>Servidores públicos del INPEC</a:t>
              </a:r>
            </a:p>
          </p:txBody>
        </p:sp>
      </p:grpSp>
      <p:sp>
        <p:nvSpPr>
          <p:cNvPr id="2" name="Rectángulo 1"/>
          <p:cNvSpPr/>
          <p:nvPr/>
        </p:nvSpPr>
        <p:spPr>
          <a:xfrm>
            <a:off x="10055044" y="2847809"/>
            <a:ext cx="1108256" cy="600164"/>
          </a:xfrm>
          <a:prstGeom prst="rect">
            <a:avLst/>
          </a:prstGeom>
        </p:spPr>
        <p:txBody>
          <a:bodyPr wrap="square">
            <a:spAutoFit/>
          </a:bodyPr>
          <a:lstStyle/>
          <a:p>
            <a:pPr lvl="0" algn="ctr"/>
            <a:r>
              <a:rPr lang="es-ES" sz="1100" b="1" dirty="0">
                <a:solidFill>
                  <a:srgbClr val="265085"/>
                </a:solidFill>
                <a:latin typeface="Verdana" panose="020B0604030504040204" pitchFamily="34" charset="0"/>
                <a:ea typeface="Verdana" panose="020B0604030504040204" pitchFamily="34" charset="0"/>
              </a:rPr>
              <a:t>Población Privada de la Libertad</a:t>
            </a:r>
          </a:p>
        </p:txBody>
      </p:sp>
      <p:sp>
        <p:nvSpPr>
          <p:cNvPr id="3" name="Rectángulo 2"/>
          <p:cNvSpPr/>
          <p:nvPr/>
        </p:nvSpPr>
        <p:spPr>
          <a:xfrm>
            <a:off x="9150142" y="4887384"/>
            <a:ext cx="1508059" cy="769441"/>
          </a:xfrm>
          <a:prstGeom prst="rect">
            <a:avLst/>
          </a:prstGeom>
        </p:spPr>
        <p:txBody>
          <a:bodyPr wrap="square">
            <a:spAutoFit/>
          </a:bodyPr>
          <a:lstStyle/>
          <a:p>
            <a:pPr lvl="0" algn="ctr"/>
            <a:r>
              <a:rPr lang="es-ES" sz="1100" b="1" dirty="0">
                <a:solidFill>
                  <a:srgbClr val="265085"/>
                </a:solidFill>
                <a:latin typeface="Verdana" panose="020B0604030504040204" pitchFamily="34" charset="0"/>
                <a:ea typeface="Verdana" panose="020B0604030504040204" pitchFamily="34" charset="0"/>
              </a:rPr>
              <a:t>Familiares de Población privada de la libertad</a:t>
            </a:r>
          </a:p>
        </p:txBody>
      </p:sp>
      <p:sp>
        <p:nvSpPr>
          <p:cNvPr id="7" name="Rectángulo 6"/>
          <p:cNvSpPr/>
          <p:nvPr/>
        </p:nvSpPr>
        <p:spPr>
          <a:xfrm>
            <a:off x="7303348" y="5048953"/>
            <a:ext cx="1067921" cy="261610"/>
          </a:xfrm>
          <a:prstGeom prst="rect">
            <a:avLst/>
          </a:prstGeom>
        </p:spPr>
        <p:txBody>
          <a:bodyPr wrap="none">
            <a:spAutoFit/>
          </a:bodyPr>
          <a:lstStyle/>
          <a:p>
            <a:pPr lvl="0"/>
            <a:r>
              <a:rPr lang="es-ES" sz="1100" b="1" dirty="0">
                <a:solidFill>
                  <a:srgbClr val="265085"/>
                </a:solidFill>
                <a:latin typeface="Verdana" panose="020B0604030504040204" pitchFamily="34" charset="0"/>
                <a:ea typeface="Verdana" panose="020B0604030504040204" pitchFamily="34" charset="0"/>
              </a:rPr>
              <a:t>Ciudadanía</a:t>
            </a:r>
          </a:p>
        </p:txBody>
      </p:sp>
      <p:sp>
        <p:nvSpPr>
          <p:cNvPr id="8" name="Rectángulo 7"/>
          <p:cNvSpPr/>
          <p:nvPr/>
        </p:nvSpPr>
        <p:spPr>
          <a:xfrm>
            <a:off x="6617378" y="2850769"/>
            <a:ext cx="1213300" cy="938719"/>
          </a:xfrm>
          <a:prstGeom prst="rect">
            <a:avLst/>
          </a:prstGeom>
        </p:spPr>
        <p:txBody>
          <a:bodyPr wrap="square">
            <a:spAutoFit/>
          </a:bodyPr>
          <a:lstStyle/>
          <a:p>
            <a:pPr lvl="0" algn="ctr"/>
            <a:r>
              <a:rPr lang="es-ES" sz="1100" b="1" dirty="0">
                <a:solidFill>
                  <a:srgbClr val="265085"/>
                </a:solidFill>
                <a:latin typeface="Verdana" panose="020B0604030504040204" pitchFamily="34" charset="0"/>
                <a:ea typeface="Verdana" panose="020B0604030504040204" pitchFamily="34" charset="0"/>
              </a:rPr>
              <a:t>Veedurías, fundaciones y demás grupos de interés</a:t>
            </a:r>
          </a:p>
        </p:txBody>
      </p:sp>
      <p:sp>
        <p:nvSpPr>
          <p:cNvPr id="39" name="Google Shape;315;p15">
            <a:extLst>
              <a:ext uri="{FF2B5EF4-FFF2-40B4-BE49-F238E27FC236}">
                <a16:creationId xmlns:a16="http://schemas.microsoft.com/office/drawing/2014/main" id="{41AF1106-C87D-410E-8A72-699ADCAB34B6}"/>
              </a:ext>
            </a:extLst>
          </p:cNvPr>
          <p:cNvSpPr/>
          <p:nvPr/>
        </p:nvSpPr>
        <p:spPr>
          <a:xfrm>
            <a:off x="801850" y="2233925"/>
            <a:ext cx="5141400" cy="2760900"/>
          </a:xfrm>
          <a:prstGeom prst="rect">
            <a:avLst/>
          </a:prstGeom>
          <a:solidFill>
            <a:schemeClr val="lt1"/>
          </a:solidFill>
          <a:ln>
            <a:noFill/>
          </a:ln>
        </p:spPr>
        <p:txBody>
          <a:bodyPr spcFirstLastPara="1" wrap="square" lIns="91425" tIns="45700" rIns="91425" bIns="45700" anchor="t" anchorCtr="0">
            <a:spAutoFit/>
          </a:bodyPr>
          <a:lstStyle/>
          <a:p>
            <a:pPr marL="571500" marR="0" lvl="0" indent="-476250" algn="just" rtl="0">
              <a:spcBef>
                <a:spcPts val="0"/>
              </a:spcBef>
              <a:spcAft>
                <a:spcPts val="0"/>
              </a:spcAft>
              <a:buClr>
                <a:srgbClr val="265085"/>
              </a:buClr>
              <a:buSzPts val="1700"/>
              <a:buFont typeface="Verdana"/>
              <a:buChar char="⮚"/>
            </a:pPr>
            <a:r>
              <a:rPr lang="es-CO" sz="1700" b="1" cap="none" dirty="0">
                <a:solidFill>
                  <a:srgbClr val="265085"/>
                </a:solidFill>
                <a:latin typeface="Verdana"/>
                <a:ea typeface="Verdana"/>
                <a:cs typeface="Verdana"/>
                <a:sym typeface="Verdana"/>
              </a:rPr>
              <a:t>Espacio de diálogo</a:t>
            </a:r>
            <a:endParaRPr sz="1700" b="1" dirty="0">
              <a:solidFill>
                <a:srgbClr val="265085"/>
              </a:solidFill>
              <a:latin typeface="Verdana"/>
              <a:ea typeface="Verdana"/>
              <a:cs typeface="Verdana"/>
              <a:sym typeface="Verdana"/>
            </a:endParaRPr>
          </a:p>
          <a:p>
            <a:pPr marL="0" marR="0" lvl="0" indent="0" algn="just" rtl="0">
              <a:spcBef>
                <a:spcPts val="0"/>
              </a:spcBef>
              <a:spcAft>
                <a:spcPts val="0"/>
              </a:spcAft>
              <a:buNone/>
            </a:pPr>
            <a:endParaRPr sz="1700" b="1" cap="none" dirty="0">
              <a:solidFill>
                <a:srgbClr val="265085"/>
              </a:solidFill>
              <a:latin typeface="Verdana"/>
              <a:ea typeface="Verdana"/>
              <a:cs typeface="Verdana"/>
              <a:sym typeface="Verdana"/>
            </a:endParaRPr>
          </a:p>
          <a:p>
            <a:pPr marL="571500" marR="0" lvl="0" indent="-476250" algn="just" rtl="0">
              <a:spcBef>
                <a:spcPts val="0"/>
              </a:spcBef>
              <a:spcAft>
                <a:spcPts val="0"/>
              </a:spcAft>
              <a:buClr>
                <a:srgbClr val="265085"/>
              </a:buClr>
              <a:buSzPts val="1700"/>
              <a:buFont typeface="Verdana"/>
              <a:buChar char="⮚"/>
            </a:pPr>
            <a:r>
              <a:rPr lang="es-CO" sz="1700" b="1" cap="none" dirty="0">
                <a:solidFill>
                  <a:srgbClr val="265085"/>
                </a:solidFill>
                <a:latin typeface="Verdana"/>
                <a:ea typeface="Verdana"/>
                <a:cs typeface="Verdana"/>
                <a:sym typeface="Verdana"/>
              </a:rPr>
              <a:t>Ferias en cabeza del Grupo de Atención al Ciudadano</a:t>
            </a:r>
            <a:endParaRPr sz="1700" b="1" dirty="0">
              <a:solidFill>
                <a:srgbClr val="265085"/>
              </a:solidFill>
              <a:latin typeface="Verdana"/>
              <a:ea typeface="Verdana"/>
              <a:cs typeface="Verdana"/>
              <a:sym typeface="Verdana"/>
            </a:endParaRPr>
          </a:p>
          <a:p>
            <a:pPr marL="571500" marR="0" lvl="0" indent="-368300" algn="just" rtl="0">
              <a:spcBef>
                <a:spcPts val="0"/>
              </a:spcBef>
              <a:spcAft>
                <a:spcPts val="0"/>
              </a:spcAft>
              <a:buClr>
                <a:schemeClr val="dk1"/>
              </a:buClr>
              <a:buSzPts val="3200"/>
              <a:buFont typeface="Noto Sans Symbols"/>
              <a:buNone/>
            </a:pPr>
            <a:endParaRPr sz="1700" b="1" cap="none" dirty="0">
              <a:solidFill>
                <a:srgbClr val="265085"/>
              </a:solidFill>
              <a:latin typeface="Verdana"/>
              <a:ea typeface="Verdana"/>
              <a:cs typeface="Verdana"/>
              <a:sym typeface="Verdana"/>
            </a:endParaRPr>
          </a:p>
          <a:p>
            <a:pPr marL="571500" marR="0" lvl="0" indent="-476250" algn="just" rtl="0">
              <a:spcBef>
                <a:spcPts val="0"/>
              </a:spcBef>
              <a:spcAft>
                <a:spcPts val="0"/>
              </a:spcAft>
              <a:buClr>
                <a:srgbClr val="265085"/>
              </a:buClr>
              <a:buSzPts val="1700"/>
              <a:buFont typeface="Verdana"/>
              <a:buChar char="⮚"/>
            </a:pPr>
            <a:r>
              <a:rPr lang="es-CO" sz="1700" b="1" cap="none" dirty="0">
                <a:solidFill>
                  <a:srgbClr val="265085"/>
                </a:solidFill>
                <a:latin typeface="Verdana"/>
                <a:ea typeface="Verdana"/>
                <a:cs typeface="Verdana"/>
                <a:sym typeface="Verdana"/>
              </a:rPr>
              <a:t>Audiencia Pública</a:t>
            </a:r>
            <a:endParaRPr sz="1700" b="1" dirty="0">
              <a:solidFill>
                <a:srgbClr val="265085"/>
              </a:solidFill>
              <a:latin typeface="Verdana"/>
              <a:ea typeface="Verdana"/>
              <a:cs typeface="Verdana"/>
              <a:sym typeface="Verdana"/>
            </a:endParaRPr>
          </a:p>
          <a:p>
            <a:pPr marL="0" marR="0" lvl="0" indent="0" algn="just" rtl="0">
              <a:spcBef>
                <a:spcPts val="0"/>
              </a:spcBef>
              <a:spcAft>
                <a:spcPts val="0"/>
              </a:spcAft>
              <a:buNone/>
            </a:pPr>
            <a:endParaRPr sz="1700" b="1" cap="none" dirty="0">
              <a:solidFill>
                <a:srgbClr val="265085"/>
              </a:solidFill>
              <a:latin typeface="Verdana"/>
              <a:ea typeface="Verdana"/>
              <a:cs typeface="Verdana"/>
              <a:sym typeface="Verdana"/>
            </a:endParaRPr>
          </a:p>
          <a:p>
            <a:pPr marL="571500" marR="0" lvl="0" indent="-476250" algn="just" rtl="0">
              <a:spcBef>
                <a:spcPts val="0"/>
              </a:spcBef>
              <a:spcAft>
                <a:spcPts val="0"/>
              </a:spcAft>
              <a:buClr>
                <a:srgbClr val="265085"/>
              </a:buClr>
              <a:buSzPts val="1700"/>
              <a:buFont typeface="Verdana"/>
              <a:buChar char="⮚"/>
            </a:pPr>
            <a:r>
              <a:rPr lang="es-CO" sz="1700" b="1" cap="none" dirty="0">
                <a:solidFill>
                  <a:srgbClr val="265085"/>
                </a:solidFill>
                <a:latin typeface="Verdana"/>
                <a:ea typeface="Verdana"/>
                <a:cs typeface="Verdana"/>
                <a:sym typeface="Verdana"/>
              </a:rPr>
              <a:t>Encuentro en DDHH y Construcción de Paz</a:t>
            </a:r>
            <a:endParaRPr sz="1700" b="1" dirty="0">
              <a:solidFill>
                <a:srgbClr val="265085"/>
              </a:solidFill>
              <a:latin typeface="Verdana"/>
              <a:ea typeface="Verdana"/>
              <a:cs typeface="Verdana"/>
              <a:sym typeface="Verdana"/>
            </a:endParaRPr>
          </a:p>
        </p:txBody>
      </p:sp>
    </p:spTree>
    <p:extLst>
      <p:ext uri="{BB962C8B-B14F-4D97-AF65-F5344CB8AC3E}">
        <p14:creationId xmlns:p14="http://schemas.microsoft.com/office/powerpoint/2010/main" val="12395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stretch>
            <a:fillRect/>
          </a:stretch>
        </p:blipFill>
        <p:spPr>
          <a:xfrm>
            <a:off x="6249214" y="2286689"/>
            <a:ext cx="3260813" cy="3296334"/>
          </a:xfrm>
          <a:prstGeom prst="rect">
            <a:avLst/>
          </a:prstGeom>
        </p:spPr>
      </p:pic>
      <p:pic>
        <p:nvPicPr>
          <p:cNvPr id="22" name="Imagen 21"/>
          <p:cNvPicPr>
            <a:picLocks noChangeAspect="1"/>
          </p:cNvPicPr>
          <p:nvPr/>
        </p:nvPicPr>
        <p:blipFill>
          <a:blip r:embed="rId2"/>
          <a:stretch>
            <a:fillRect/>
          </a:stretch>
        </p:blipFill>
        <p:spPr>
          <a:xfrm>
            <a:off x="2426542" y="2286689"/>
            <a:ext cx="3260813" cy="3296334"/>
          </a:xfrm>
          <a:prstGeom prst="rect">
            <a:avLst/>
          </a:prstGeom>
        </p:spPr>
      </p:pic>
      <p:sp>
        <p:nvSpPr>
          <p:cNvPr id="3" name="1 Título">
            <a:extLst>
              <a:ext uri="{FF2B5EF4-FFF2-40B4-BE49-F238E27FC236}">
                <a16:creationId xmlns:a16="http://schemas.microsoft.com/office/drawing/2014/main" id="{11681BF5-4157-4291-94A0-9E5B3165155F}"/>
              </a:ext>
            </a:extLst>
          </p:cNvPr>
          <p:cNvSpPr txBox="1">
            <a:spLocks/>
          </p:cNvSpPr>
          <p:nvPr/>
        </p:nvSpPr>
        <p:spPr bwMode="auto">
          <a:xfrm>
            <a:off x="322619" y="1052785"/>
            <a:ext cx="6811606"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CRONOGRAMA 2025 ESPACIOS DE DIÁLOGO</a:t>
            </a:r>
          </a:p>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REGIONALES</a:t>
            </a:r>
            <a:endParaRPr lang="es-MX" sz="2000" b="1" dirty="0">
              <a:solidFill>
                <a:srgbClr val="004663"/>
              </a:solidFill>
              <a:latin typeface="Verdana" panose="020B0604030504040204" pitchFamily="34" charset="0"/>
              <a:ea typeface="Verdana" panose="020B060403050404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860BC94C-5311-420B-9DAF-C46633CCEB1A}"/>
              </a:ext>
            </a:extLst>
          </p:cNvPr>
          <p:cNvSpPr txBox="1"/>
          <p:nvPr/>
        </p:nvSpPr>
        <p:spPr>
          <a:xfrm>
            <a:off x="6530043" y="4339482"/>
            <a:ext cx="2759888" cy="634020"/>
          </a:xfrm>
          <a:prstGeom prst="rect">
            <a:avLst/>
          </a:prstGeom>
          <a:noFill/>
        </p:spPr>
        <p:txBody>
          <a:bodyPr wrap="square" rtlCol="0">
            <a:spAutoFit/>
          </a:bodyPr>
          <a:lstStyle/>
          <a:p>
            <a:pPr lvl="0" algn="ctr" defTabSz="514350">
              <a:spcBef>
                <a:spcPct val="20000"/>
              </a:spcBef>
              <a:defRPr/>
            </a:pPr>
            <a:r>
              <a:rPr lang="es-MX" sz="1600" b="1" dirty="0">
                <a:solidFill>
                  <a:srgbClr val="265085"/>
                </a:solidFill>
                <a:latin typeface="Verdana" panose="020B0604030504040204" pitchFamily="34" charset="0"/>
                <a:ea typeface="Verdana" panose="020B0604030504040204" pitchFamily="34" charset="0"/>
                <a:cs typeface="Arial" panose="020B0604020202020204" pitchFamily="34" charset="0"/>
              </a:rPr>
              <a:t>REGIONAL CENTRAL</a:t>
            </a:r>
          </a:p>
          <a:p>
            <a:pPr lvl="0" algn="ctr" defTabSz="514350">
              <a:spcBef>
                <a:spcPct val="20000"/>
              </a:spcBef>
              <a:defRPr/>
            </a:pPr>
            <a:r>
              <a:rPr lang="es-MX" sz="1600" b="1" dirty="0">
                <a:solidFill>
                  <a:srgbClr val="265085"/>
                </a:solidFill>
                <a:latin typeface="Verdana" panose="020B0604030504040204" pitchFamily="34" charset="0"/>
                <a:ea typeface="Verdana" panose="020B0604030504040204" pitchFamily="34" charset="0"/>
                <a:cs typeface="Arial" panose="020B0604020202020204" pitchFamily="34" charset="0"/>
              </a:rPr>
              <a:t>EPMSCSOGAMOSO</a:t>
            </a:r>
            <a:endParaRPr lang="es-MX" sz="1600" dirty="0">
              <a:solidFill>
                <a:srgbClr val="265085"/>
              </a:solidFill>
              <a:latin typeface="Verdana" panose="020B0604030504040204" pitchFamily="34" charset="0"/>
              <a:ea typeface="Verdana" panose="020B0604030504040204" pitchFamily="34" charset="0"/>
              <a:cs typeface="Arial" panose="020B0604020202020204" pitchFamily="34" charset="0"/>
            </a:endParaRPr>
          </a:p>
        </p:txBody>
      </p:sp>
      <p:sp>
        <p:nvSpPr>
          <p:cNvPr id="16" name="Rectángulo 15"/>
          <p:cNvSpPr/>
          <p:nvPr/>
        </p:nvSpPr>
        <p:spPr>
          <a:xfrm>
            <a:off x="6398669" y="2982488"/>
            <a:ext cx="3022638" cy="257368"/>
          </a:xfrm>
          <a:prstGeom prst="rect">
            <a:avLst/>
          </a:prstGeom>
          <a:solidFill>
            <a:srgbClr val="2650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Verdana" panose="020B0604030504040204" pitchFamily="34" charset="0"/>
                <a:ea typeface="Verdana" panose="020B0604030504040204" pitchFamily="34" charset="0"/>
              </a:rPr>
              <a:t>29 AGOSTO</a:t>
            </a:r>
          </a:p>
        </p:txBody>
      </p:sp>
      <p:sp>
        <p:nvSpPr>
          <p:cNvPr id="14" name="CuadroTexto 13">
            <a:extLst>
              <a:ext uri="{FF2B5EF4-FFF2-40B4-BE49-F238E27FC236}">
                <a16:creationId xmlns:a16="http://schemas.microsoft.com/office/drawing/2014/main" id="{3CE2D8A3-087F-426D-9037-224F549B4FB6}"/>
              </a:ext>
            </a:extLst>
          </p:cNvPr>
          <p:cNvSpPr txBox="1"/>
          <p:nvPr/>
        </p:nvSpPr>
        <p:spPr>
          <a:xfrm>
            <a:off x="5621971" y="1500460"/>
            <a:ext cx="948056" cy="338554"/>
          </a:xfrm>
          <a:prstGeom prst="rect">
            <a:avLst/>
          </a:prstGeom>
          <a:noFill/>
        </p:spPr>
        <p:txBody>
          <a:bodyPr wrap="square" rtlCol="0">
            <a:spAutoFit/>
          </a:bodyPr>
          <a:lstStyle/>
          <a:p>
            <a:pPr lvl="0" defTabSz="514350">
              <a:spcBef>
                <a:spcPct val="20000"/>
              </a:spcBef>
              <a:defRPr/>
            </a:pPr>
            <a:r>
              <a:rPr lang="es-MX" sz="1600" b="1" dirty="0">
                <a:solidFill>
                  <a:schemeClr val="bg1"/>
                </a:solidFill>
                <a:latin typeface="Verdana" panose="020B0604030504040204" pitchFamily="34" charset="0"/>
                <a:ea typeface="Verdana" panose="020B0604030504040204" pitchFamily="34" charset="0"/>
                <a:cs typeface="Arial" panose="020B0604020202020204" pitchFamily="34" charset="0"/>
              </a:rPr>
              <a:t>MAYO</a:t>
            </a:r>
            <a:endParaRPr lang="es-MX" sz="160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27" name="Rectángulo 26"/>
          <p:cNvSpPr/>
          <p:nvPr/>
        </p:nvSpPr>
        <p:spPr>
          <a:xfrm>
            <a:off x="6249214" y="3312069"/>
            <a:ext cx="3200079" cy="997196"/>
          </a:xfrm>
          <a:prstGeom prst="rect">
            <a:avLst/>
          </a:prstGeom>
        </p:spPr>
        <p:txBody>
          <a:bodyPr wrap="square">
            <a:spAutoFit/>
          </a:bodyPr>
          <a:lstStyle/>
          <a:p>
            <a:pPr algn="ctr" defTabSz="514350">
              <a:spcBef>
                <a:spcPct val="20000"/>
              </a:spcBef>
            </a:pPr>
            <a:r>
              <a:rPr lang="es-MX" sz="1400" b="1" dirty="0">
                <a:solidFill>
                  <a:srgbClr val="11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“TRABAJO PENITENCIARIO Y COMUNITARIO: mejorando vidas, construyendo realidades”</a:t>
            </a:r>
          </a:p>
          <a:p>
            <a:pPr algn="ctr" defTabSz="514350">
              <a:spcBef>
                <a:spcPct val="20000"/>
              </a:spcBef>
            </a:pPr>
            <a:endParaRPr lang="es-MX" sz="1400" b="1" dirty="0">
              <a:solidFill>
                <a:srgbClr val="11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B363BB0A-D22E-4C0C-9F45-E6864C2891D8}"/>
              </a:ext>
            </a:extLst>
          </p:cNvPr>
          <p:cNvSpPr txBox="1"/>
          <p:nvPr/>
        </p:nvSpPr>
        <p:spPr>
          <a:xfrm>
            <a:off x="2607461" y="4339482"/>
            <a:ext cx="3140264" cy="778675"/>
          </a:xfrm>
          <a:prstGeom prst="rect">
            <a:avLst/>
          </a:prstGeom>
          <a:noFill/>
        </p:spPr>
        <p:txBody>
          <a:bodyPr wrap="square" rtlCol="0">
            <a:spAutoFit/>
          </a:bodyPr>
          <a:lstStyle/>
          <a:p>
            <a:pPr lvl="0" algn="ctr" defTabSz="514350">
              <a:spcBef>
                <a:spcPct val="20000"/>
              </a:spcBef>
              <a:defRPr/>
            </a:pPr>
            <a:r>
              <a:rPr lang="es-MX" sz="1600" b="1" dirty="0">
                <a:solidFill>
                  <a:srgbClr val="265085"/>
                </a:solidFill>
                <a:latin typeface="Verdana" panose="020B0604030504040204" pitchFamily="34" charset="0"/>
                <a:ea typeface="Verdana" panose="020B0604030504040204" pitchFamily="34" charset="0"/>
                <a:cs typeface="Arial" panose="020B0604020202020204" pitchFamily="34" charset="0"/>
              </a:rPr>
              <a:t>REGIONAL NORTE</a:t>
            </a:r>
          </a:p>
          <a:p>
            <a:pPr lvl="0" algn="ctr" defTabSz="514350">
              <a:spcBef>
                <a:spcPct val="20000"/>
              </a:spcBef>
              <a:defRPr/>
            </a:pPr>
            <a:r>
              <a:rPr lang="es-MX" sz="1300" b="1" dirty="0">
                <a:solidFill>
                  <a:srgbClr val="265085"/>
                </a:solidFill>
                <a:latin typeface="Verdana" panose="020B0604030504040204" pitchFamily="34" charset="0"/>
                <a:ea typeface="Verdana" panose="020B0604030504040204" pitchFamily="34" charset="0"/>
                <a:cs typeface="Arial" panose="020B0604020202020204" pitchFamily="34" charset="0"/>
              </a:rPr>
              <a:t>CPMS BARRANQUILLA “EL BOSQUE”</a:t>
            </a:r>
          </a:p>
        </p:txBody>
      </p:sp>
      <p:sp>
        <p:nvSpPr>
          <p:cNvPr id="13" name="Rectángulo 12">
            <a:extLst>
              <a:ext uri="{FF2B5EF4-FFF2-40B4-BE49-F238E27FC236}">
                <a16:creationId xmlns:a16="http://schemas.microsoft.com/office/drawing/2014/main" id="{FFDA280E-A5F9-4008-94C4-FB745BD38294}"/>
              </a:ext>
            </a:extLst>
          </p:cNvPr>
          <p:cNvSpPr/>
          <p:nvPr/>
        </p:nvSpPr>
        <p:spPr>
          <a:xfrm>
            <a:off x="2486910" y="3312069"/>
            <a:ext cx="3140075" cy="738664"/>
          </a:xfrm>
          <a:prstGeom prst="rect">
            <a:avLst/>
          </a:prstGeom>
        </p:spPr>
        <p:txBody>
          <a:bodyPr wrap="square">
            <a:spAutoFit/>
          </a:bodyPr>
          <a:lstStyle/>
          <a:p>
            <a:pPr algn="ctr" defTabSz="514350">
              <a:spcBef>
                <a:spcPct val="20000"/>
              </a:spcBef>
              <a:defRPr/>
            </a:pPr>
            <a:r>
              <a:rPr lang="es-MX" sz="1400" b="1" dirty="0">
                <a:solidFill>
                  <a:srgbClr val="11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“DERECHOS HUMANOS: el camino hacia la paz, la inclusión y el cambio social”</a:t>
            </a:r>
            <a:endParaRPr lang="es-MX" sz="1000" u="sng" dirty="0">
              <a:solidFill>
                <a:srgbClr val="0A3F5F"/>
              </a:solidFill>
              <a:latin typeface="Verdana" panose="020B0604030504040204" pitchFamily="34" charset="0"/>
              <a:ea typeface="Verdana" panose="020B060403050404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1E996ECE-FFA2-4DEE-8058-76B11D0576AD}"/>
              </a:ext>
            </a:extLst>
          </p:cNvPr>
          <p:cNvSpPr/>
          <p:nvPr/>
        </p:nvSpPr>
        <p:spPr>
          <a:xfrm>
            <a:off x="2619424" y="2982488"/>
            <a:ext cx="3000320" cy="257368"/>
          </a:xfrm>
          <a:prstGeom prst="rect">
            <a:avLst/>
          </a:prstGeom>
          <a:solidFill>
            <a:srgbClr val="2650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Verdana" panose="020B0604030504040204" pitchFamily="34" charset="0"/>
                <a:ea typeface="Verdana" panose="020B0604030504040204" pitchFamily="34" charset="0"/>
              </a:rPr>
              <a:t>21 AGOSTO</a:t>
            </a:r>
          </a:p>
        </p:txBody>
      </p:sp>
    </p:spTree>
    <p:extLst>
      <p:ext uri="{BB962C8B-B14F-4D97-AF65-F5344CB8AC3E}">
        <p14:creationId xmlns:p14="http://schemas.microsoft.com/office/powerpoint/2010/main" val="28536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0;p2">
            <a:extLst>
              <a:ext uri="{FF2B5EF4-FFF2-40B4-BE49-F238E27FC236}">
                <a16:creationId xmlns:a16="http://schemas.microsoft.com/office/drawing/2014/main" id="{57B2D1AD-6A0B-999B-BEB5-E1DFDF282D03}"/>
              </a:ext>
            </a:extLst>
          </p:cNvPr>
          <p:cNvSpPr/>
          <p:nvPr/>
        </p:nvSpPr>
        <p:spPr>
          <a:xfrm>
            <a:off x="0" y="808102"/>
            <a:ext cx="12192000" cy="5219493"/>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 name="Google Shape;282;p2">
            <a:extLst>
              <a:ext uri="{FF2B5EF4-FFF2-40B4-BE49-F238E27FC236}">
                <a16:creationId xmlns:a16="http://schemas.microsoft.com/office/drawing/2014/main" id="{722DCC9E-80D6-420E-AA34-C40D16D3C65E}"/>
              </a:ext>
            </a:extLst>
          </p:cNvPr>
          <p:cNvSpPr txBox="1"/>
          <p:nvPr/>
        </p:nvSpPr>
        <p:spPr>
          <a:xfrm>
            <a:off x="238383" y="2605069"/>
            <a:ext cx="7773933" cy="1291813"/>
          </a:xfrm>
          <a:prstGeom prst="rect">
            <a:avLst/>
          </a:prstGeom>
          <a:noFill/>
          <a:ln>
            <a:noFill/>
          </a:ln>
        </p:spPr>
        <p:txBody>
          <a:bodyPr spcFirstLastPara="1" wrap="square" lIns="91425" tIns="45700" rIns="91425" bIns="45700" anchor="ctr" anchorCtr="0">
            <a:normAutofit lnSpcReduction="10000"/>
          </a:bodyPr>
          <a:lstStyle/>
          <a:p>
            <a:pPr marL="0" marR="0" lvl="0" indent="0" algn="l" defTabSz="914400" rtl="0" eaLnBrk="1" fontAlgn="auto" latinLnBrk="0" hangingPunct="1">
              <a:lnSpc>
                <a:spcPct val="90000"/>
              </a:lnSpc>
              <a:spcBef>
                <a:spcPts val="0"/>
              </a:spcBef>
              <a:spcAft>
                <a:spcPts val="0"/>
              </a:spcAft>
              <a:buClr>
                <a:srgbClr val="FFFFFF"/>
              </a:buClr>
              <a:buSzPts val="4800"/>
              <a:buFont typeface="Verdana"/>
              <a:buNone/>
              <a:tabLst/>
              <a:defRPr/>
            </a:pPr>
            <a:r>
              <a:rPr kumimoji="0" lang="es-CO" sz="4400" b="1" i="0" u="none" strike="noStrike" kern="0" cap="none" spc="0" normalizeH="0" baseline="0" noProof="0" dirty="0">
                <a:ln>
                  <a:noFill/>
                </a:ln>
                <a:solidFill>
                  <a:srgbClr val="FFFFFF"/>
                </a:solidFill>
                <a:effectLst/>
                <a:uLnTx/>
                <a:uFillTx/>
                <a:latin typeface="Verdana"/>
                <a:ea typeface="Verdana"/>
                <a:cs typeface="Verdana"/>
                <a:sym typeface="Verdana"/>
              </a:rPr>
              <a:t>Rendición de Cuentas</a:t>
            </a:r>
          </a:p>
          <a:p>
            <a:pPr>
              <a:lnSpc>
                <a:spcPct val="90000"/>
              </a:lnSpc>
              <a:buClr>
                <a:srgbClr val="FFFFFF"/>
              </a:buClr>
              <a:buSzPts val="4800"/>
            </a:pPr>
            <a:r>
              <a:rPr lang="es-CO" sz="4400" b="1" kern="0" noProof="0" dirty="0">
                <a:solidFill>
                  <a:srgbClr val="FFFFFF"/>
                </a:solidFill>
                <a:latin typeface="Verdana"/>
                <a:ea typeface="Verdana"/>
                <a:cs typeface="Verdana"/>
                <a:sym typeface="Verdana"/>
              </a:rPr>
              <a:t>Vigencia 2024 </a:t>
            </a:r>
          </a:p>
        </p:txBody>
      </p:sp>
      <p:sp>
        <p:nvSpPr>
          <p:cNvPr id="5" name="Rectángulo 4">
            <a:extLst>
              <a:ext uri="{FF2B5EF4-FFF2-40B4-BE49-F238E27FC236}">
                <a16:creationId xmlns:a16="http://schemas.microsoft.com/office/drawing/2014/main" id="{86D54468-2995-46FB-910A-3641F22848D3}"/>
              </a:ext>
            </a:extLst>
          </p:cNvPr>
          <p:cNvSpPr/>
          <p:nvPr/>
        </p:nvSpPr>
        <p:spPr>
          <a:xfrm>
            <a:off x="238383" y="4272897"/>
            <a:ext cx="4432239" cy="861774"/>
          </a:xfrm>
          <a:prstGeom prst="rect">
            <a:avLst/>
          </a:prstGeom>
        </p:spPr>
        <p:txBody>
          <a:bodyPr wrap="none">
            <a:spAutoFit/>
          </a:bodyPr>
          <a:lstStyle/>
          <a:p>
            <a:pPr defTabSz="914418"/>
            <a:r>
              <a:rPr lang="es-ES" b="1" dirty="0">
                <a:solidFill>
                  <a:schemeClr val="bg1"/>
                </a:solidFill>
                <a:latin typeface="Arial" panose="020B0604020202020204" pitchFamily="34" charset="0"/>
                <a:cs typeface="Arial" panose="020B0604020202020204" pitchFamily="34" charset="0"/>
              </a:rPr>
              <a:t>O.L. LEONEL RÍOS SOTO</a:t>
            </a:r>
          </a:p>
          <a:p>
            <a:pPr defTabSz="914418"/>
            <a:r>
              <a:rPr lang="es-CO" sz="1600" dirty="0">
                <a:solidFill>
                  <a:schemeClr val="bg1"/>
                </a:solidFill>
                <a:latin typeface="Arial" panose="020B0604020202020204" pitchFamily="34" charset="0"/>
                <a:cs typeface="Arial" panose="020B0604020202020204" pitchFamily="34" charset="0"/>
              </a:rPr>
              <a:t>JEFE OFICINA ASESORA DE PLANEACIÓN </a:t>
            </a:r>
          </a:p>
          <a:p>
            <a:pPr defTabSz="914418"/>
            <a:r>
              <a:rPr lang="es-CO" sz="1600" dirty="0">
                <a:solidFill>
                  <a:schemeClr val="bg1"/>
                </a:solidFill>
                <a:latin typeface="Arial" panose="020B0604020202020204" pitchFamily="34" charset="0"/>
                <a:cs typeface="Arial" panose="020B0604020202020204" pitchFamily="34" charset="0"/>
              </a:rPr>
              <a:t>Mayo de 2025</a:t>
            </a:r>
            <a:endParaRPr lang="en-US" sz="1600"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AC4D046-1F1C-48E7-88D1-5FEA73D6C3B7}"/>
              </a:ext>
            </a:extLst>
          </p:cNvPr>
          <p:cNvSpPr/>
          <p:nvPr/>
        </p:nvSpPr>
        <p:spPr>
          <a:xfrm>
            <a:off x="238383" y="3792766"/>
            <a:ext cx="2824812" cy="480131"/>
          </a:xfrm>
          <a:prstGeom prst="rect">
            <a:avLst/>
          </a:prstGeom>
        </p:spPr>
        <p:txBody>
          <a:bodyPr wrap="none">
            <a:spAutoFit/>
          </a:bodyPr>
          <a:lstStyle/>
          <a:p>
            <a:pPr>
              <a:lnSpc>
                <a:spcPct val="90000"/>
              </a:lnSpc>
              <a:buClr>
                <a:srgbClr val="FFFFFF"/>
              </a:buClr>
              <a:buSzPts val="4800"/>
            </a:pPr>
            <a:r>
              <a:rPr lang="es-CO" sz="2800" b="1" dirty="0">
                <a:solidFill>
                  <a:schemeClr val="bg1"/>
                </a:solidFill>
                <a:latin typeface="Arial" panose="020B0604020202020204" pitchFamily="34" charset="0"/>
                <a:cs typeface="Arial" panose="020B0604020202020204" pitchFamily="34" charset="0"/>
              </a:rPr>
              <a:t>Estrategia 2025</a:t>
            </a:r>
            <a:endParaRPr lang="es-CO" sz="2800" b="1" kern="0"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05503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a:blip r:embed="rId2"/>
          <a:stretch>
            <a:fillRect/>
          </a:stretch>
        </p:blipFill>
        <p:spPr>
          <a:xfrm>
            <a:off x="6369486" y="2432207"/>
            <a:ext cx="3260813" cy="3296334"/>
          </a:xfrm>
          <a:prstGeom prst="rect">
            <a:avLst/>
          </a:prstGeom>
        </p:spPr>
      </p:pic>
      <p:sp>
        <p:nvSpPr>
          <p:cNvPr id="3" name="1 Título">
            <a:extLst>
              <a:ext uri="{FF2B5EF4-FFF2-40B4-BE49-F238E27FC236}">
                <a16:creationId xmlns:a16="http://schemas.microsoft.com/office/drawing/2014/main" id="{11681BF5-4157-4291-94A0-9E5B3165155F}"/>
              </a:ext>
            </a:extLst>
          </p:cNvPr>
          <p:cNvSpPr txBox="1">
            <a:spLocks/>
          </p:cNvSpPr>
          <p:nvPr/>
        </p:nvSpPr>
        <p:spPr bwMode="auto">
          <a:xfrm>
            <a:off x="322619" y="1052785"/>
            <a:ext cx="6649681"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CRONOGRAMA 2024 ESPACIOS DE DIÁLOGO RDC 2024</a:t>
            </a:r>
          </a:p>
        </p:txBody>
      </p:sp>
      <p:sp>
        <p:nvSpPr>
          <p:cNvPr id="14" name="CuadroTexto 13">
            <a:extLst>
              <a:ext uri="{FF2B5EF4-FFF2-40B4-BE49-F238E27FC236}">
                <a16:creationId xmlns:a16="http://schemas.microsoft.com/office/drawing/2014/main" id="{3CE2D8A3-087F-426D-9037-224F549B4FB6}"/>
              </a:ext>
            </a:extLst>
          </p:cNvPr>
          <p:cNvSpPr txBox="1"/>
          <p:nvPr/>
        </p:nvSpPr>
        <p:spPr>
          <a:xfrm>
            <a:off x="5621971" y="1500460"/>
            <a:ext cx="948056" cy="338554"/>
          </a:xfrm>
          <a:prstGeom prst="rect">
            <a:avLst/>
          </a:prstGeom>
          <a:noFill/>
        </p:spPr>
        <p:txBody>
          <a:bodyPr wrap="square" rtlCol="0">
            <a:spAutoFit/>
          </a:bodyPr>
          <a:lstStyle/>
          <a:p>
            <a:pPr lvl="0" defTabSz="514350">
              <a:spcBef>
                <a:spcPct val="20000"/>
              </a:spcBef>
              <a:defRPr/>
            </a:pPr>
            <a:r>
              <a:rPr lang="es-MX" sz="1600" b="1" dirty="0">
                <a:solidFill>
                  <a:schemeClr val="bg1"/>
                </a:solidFill>
                <a:latin typeface="Verdana" panose="020B0604030504040204" pitchFamily="34" charset="0"/>
                <a:ea typeface="Verdana" panose="020B0604030504040204" pitchFamily="34" charset="0"/>
                <a:cs typeface="Arial" panose="020B0604020202020204" pitchFamily="34" charset="0"/>
              </a:rPr>
              <a:t>MAYO</a:t>
            </a:r>
            <a:endParaRPr lang="es-MX" sz="160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25" name="Rectángulo 24"/>
          <p:cNvSpPr/>
          <p:nvPr/>
        </p:nvSpPr>
        <p:spPr>
          <a:xfrm>
            <a:off x="6512801" y="3595404"/>
            <a:ext cx="2849298" cy="584775"/>
          </a:xfrm>
          <a:prstGeom prst="rect">
            <a:avLst/>
          </a:prstGeom>
        </p:spPr>
        <p:txBody>
          <a:bodyPr wrap="square">
            <a:spAutoFit/>
          </a:bodyPr>
          <a:lstStyle/>
          <a:p>
            <a:pPr defTabSz="514350">
              <a:spcBef>
                <a:spcPct val="20000"/>
              </a:spcBef>
              <a:defRPr/>
            </a:pPr>
            <a:r>
              <a:rPr lang="es-MX" sz="1000" b="1" dirty="0">
                <a:solidFill>
                  <a:srgbClr val="265085"/>
                </a:solidFill>
                <a:latin typeface="Verdana" panose="020B0604030504040204" pitchFamily="34" charset="0"/>
                <a:ea typeface="Verdana" panose="020B0604030504040204" pitchFamily="34" charset="0"/>
                <a:cs typeface="Arial" panose="020B0604020202020204" pitchFamily="34" charset="0"/>
              </a:rPr>
              <a:t>FECHA</a:t>
            </a:r>
            <a:r>
              <a:rPr lang="es-MX" sz="1000" b="1" dirty="0">
                <a:solidFill>
                  <a:srgbClr val="0A3F5F"/>
                </a:solidFill>
                <a:latin typeface="Verdana" panose="020B0604030504040204" pitchFamily="34" charset="0"/>
                <a:ea typeface="Verdana" panose="020B0604030504040204" pitchFamily="34" charset="0"/>
                <a:cs typeface="Arial" panose="020B0604020202020204" pitchFamily="34" charset="0"/>
              </a:rPr>
              <a:t>: </a:t>
            </a:r>
            <a:r>
              <a:rPr lang="es-MX" sz="1000" u="sng" dirty="0">
                <a:solidFill>
                  <a:srgbClr val="0A3F5F"/>
                </a:solidFill>
                <a:latin typeface="Verdana" panose="020B0604030504040204" pitchFamily="34" charset="0"/>
                <a:ea typeface="Verdana" panose="020B0604030504040204" pitchFamily="34" charset="0"/>
                <a:cs typeface="Arial" panose="020B0604020202020204" pitchFamily="34" charset="0"/>
              </a:rPr>
              <a:t>POR DEFINIR</a:t>
            </a:r>
          </a:p>
          <a:p>
            <a:pPr lvl="0" defTabSz="514350">
              <a:spcBef>
                <a:spcPct val="20000"/>
              </a:spcBef>
              <a:defRPr/>
            </a:pPr>
            <a:r>
              <a:rPr lang="es-MX" sz="1000" b="1" dirty="0">
                <a:solidFill>
                  <a:srgbClr val="265085"/>
                </a:solidFill>
                <a:latin typeface="Verdana" panose="020B0604030504040204" pitchFamily="34" charset="0"/>
                <a:ea typeface="Verdana" panose="020B0604030504040204" pitchFamily="34" charset="0"/>
                <a:cs typeface="Arial" panose="020B0604020202020204" pitchFamily="34" charset="0"/>
              </a:rPr>
              <a:t>TEMA DEL EVENTO: </a:t>
            </a:r>
            <a:r>
              <a:rPr lang="es-MX" sz="1000" u="sng" dirty="0">
                <a:solidFill>
                  <a:srgbClr val="0A3F5F"/>
                </a:solidFill>
                <a:latin typeface="Verdana" panose="020B0604030504040204" pitchFamily="34" charset="0"/>
                <a:ea typeface="Verdana" panose="020B0604030504040204" pitchFamily="34" charset="0"/>
                <a:cs typeface="Arial" panose="020B0604020202020204" pitchFamily="34" charset="0"/>
              </a:rPr>
              <a:t>TEMAS MÁS VOTADOS EN LA ENCUESTA</a:t>
            </a:r>
          </a:p>
        </p:txBody>
      </p:sp>
      <p:sp>
        <p:nvSpPr>
          <p:cNvPr id="26" name="Rectángulo 25"/>
          <p:cNvSpPr/>
          <p:nvPr/>
        </p:nvSpPr>
        <p:spPr>
          <a:xfrm>
            <a:off x="6512801" y="3273529"/>
            <a:ext cx="1426334" cy="309305"/>
          </a:xfrm>
          <a:prstGeom prst="rect">
            <a:avLst/>
          </a:prstGeom>
          <a:solidFill>
            <a:srgbClr val="2650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Verdana" panose="020B0604030504040204" pitchFamily="34" charset="0"/>
                <a:ea typeface="Verdana" panose="020B0604030504040204" pitchFamily="34" charset="0"/>
              </a:rPr>
              <a:t>Por Definir</a:t>
            </a:r>
          </a:p>
        </p:txBody>
      </p:sp>
      <p:sp>
        <p:nvSpPr>
          <p:cNvPr id="10" name="Rectángulo 9"/>
          <p:cNvSpPr/>
          <p:nvPr/>
        </p:nvSpPr>
        <p:spPr>
          <a:xfrm>
            <a:off x="6514486" y="4487764"/>
            <a:ext cx="2970812" cy="523220"/>
          </a:xfrm>
          <a:prstGeom prst="rect">
            <a:avLst/>
          </a:prstGeom>
        </p:spPr>
        <p:txBody>
          <a:bodyPr wrap="square">
            <a:spAutoFit/>
          </a:bodyPr>
          <a:lstStyle/>
          <a:p>
            <a:pPr algn="ctr" defTabSz="514350">
              <a:spcBef>
                <a:spcPct val="20000"/>
              </a:spcBef>
              <a:defRPr/>
            </a:pPr>
            <a:r>
              <a:rPr lang="es-MX" sz="1400" b="1" dirty="0">
                <a:solidFill>
                  <a:srgbClr val="265085"/>
                </a:solidFill>
                <a:latin typeface="Verdana" panose="020B0604030504040204" pitchFamily="34" charset="0"/>
                <a:ea typeface="Verdana" panose="020B0604030504040204" pitchFamily="34" charset="0"/>
                <a:cs typeface="Arial" panose="020B0604020202020204" pitchFamily="34" charset="0"/>
              </a:rPr>
              <a:t>AUDIENCIA PÚBLICA DE RENDICIÓN DE CUENTAS</a:t>
            </a:r>
          </a:p>
        </p:txBody>
      </p:sp>
      <p:sp>
        <p:nvSpPr>
          <p:cNvPr id="11" name="Rectángulo 10"/>
          <p:cNvSpPr/>
          <p:nvPr/>
        </p:nvSpPr>
        <p:spPr>
          <a:xfrm>
            <a:off x="6585432" y="4986882"/>
            <a:ext cx="3117368" cy="253916"/>
          </a:xfrm>
          <a:prstGeom prst="rect">
            <a:avLst/>
          </a:prstGeom>
        </p:spPr>
        <p:txBody>
          <a:bodyPr wrap="square">
            <a:spAutoFit/>
          </a:bodyPr>
          <a:lstStyle/>
          <a:p>
            <a:pPr lvl="0" defTabSz="514350">
              <a:spcBef>
                <a:spcPct val="20000"/>
              </a:spcBef>
              <a:defRPr/>
            </a:pPr>
            <a:r>
              <a:rPr lang="es-MX" sz="1050" b="1" dirty="0">
                <a:solidFill>
                  <a:srgbClr val="0A3F5F"/>
                </a:solidFill>
                <a:latin typeface="Verdana" panose="020B0604030504040204" pitchFamily="34" charset="0"/>
                <a:ea typeface="Verdana" panose="020B0604030504040204" pitchFamily="34" charset="0"/>
                <a:cs typeface="Arial" panose="020B0604020202020204" pitchFamily="34" charset="0"/>
              </a:rPr>
              <a:t>LUGAR: POR DEFINIR</a:t>
            </a:r>
          </a:p>
        </p:txBody>
      </p:sp>
      <p:sp>
        <p:nvSpPr>
          <p:cNvPr id="5" name="Rectangle 1">
            <a:extLst>
              <a:ext uri="{FF2B5EF4-FFF2-40B4-BE49-F238E27FC236}">
                <a16:creationId xmlns:a16="http://schemas.microsoft.com/office/drawing/2014/main" id="{B9F6BF86-66A9-4AAF-9CD0-DDD869DB8DCF}"/>
              </a:ext>
            </a:extLst>
          </p:cNvPr>
          <p:cNvSpPr>
            <a:spLocks noChangeArrowheads="1"/>
          </p:cNvSpPr>
          <p:nvPr/>
        </p:nvSpPr>
        <p:spPr bwMode="auto">
          <a:xfrm>
            <a:off x="2489200" y="2528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15" name="Imagen 14">
            <a:extLst>
              <a:ext uri="{FF2B5EF4-FFF2-40B4-BE49-F238E27FC236}">
                <a16:creationId xmlns:a16="http://schemas.microsoft.com/office/drawing/2014/main" id="{709E05B9-6C8F-472F-9746-C8CA3D3A2B08}"/>
              </a:ext>
            </a:extLst>
          </p:cNvPr>
          <p:cNvPicPr>
            <a:picLocks noChangeAspect="1"/>
          </p:cNvPicPr>
          <p:nvPr/>
        </p:nvPicPr>
        <p:blipFill>
          <a:blip r:embed="rId2"/>
          <a:stretch>
            <a:fillRect/>
          </a:stretch>
        </p:blipFill>
        <p:spPr>
          <a:xfrm>
            <a:off x="2548487" y="2508881"/>
            <a:ext cx="3260813" cy="3296334"/>
          </a:xfrm>
          <a:prstGeom prst="rect">
            <a:avLst/>
          </a:prstGeom>
        </p:spPr>
      </p:pic>
      <p:sp>
        <p:nvSpPr>
          <p:cNvPr id="16" name="CuadroTexto 15">
            <a:extLst>
              <a:ext uri="{FF2B5EF4-FFF2-40B4-BE49-F238E27FC236}">
                <a16:creationId xmlns:a16="http://schemas.microsoft.com/office/drawing/2014/main" id="{7042EEAB-2962-4972-BB65-3C62E472A8D3}"/>
              </a:ext>
            </a:extLst>
          </p:cNvPr>
          <p:cNvSpPr txBox="1"/>
          <p:nvPr/>
        </p:nvSpPr>
        <p:spPr>
          <a:xfrm>
            <a:off x="2489200" y="4482051"/>
            <a:ext cx="3371947" cy="929485"/>
          </a:xfrm>
          <a:prstGeom prst="rect">
            <a:avLst/>
          </a:prstGeom>
          <a:noFill/>
        </p:spPr>
        <p:txBody>
          <a:bodyPr wrap="square" rtlCol="0">
            <a:spAutoFit/>
          </a:bodyPr>
          <a:lstStyle/>
          <a:p>
            <a:pPr lvl="0" algn="ctr" defTabSz="514350">
              <a:spcBef>
                <a:spcPct val="20000"/>
              </a:spcBef>
              <a:defRPr/>
            </a:pPr>
            <a:r>
              <a:rPr lang="es-MX" sz="1600" b="1" dirty="0">
                <a:solidFill>
                  <a:srgbClr val="265085"/>
                </a:solidFill>
                <a:latin typeface="Verdana" panose="020B0604030504040204" pitchFamily="34" charset="0"/>
                <a:ea typeface="Verdana" panose="020B0604030504040204" pitchFamily="34" charset="0"/>
                <a:cs typeface="Arial" panose="020B0604020202020204" pitchFamily="34" charset="0"/>
              </a:rPr>
              <a:t>REGIONAL VIEJO CALDAS</a:t>
            </a:r>
          </a:p>
          <a:p>
            <a:pPr lvl="0" algn="ctr" defTabSz="514350">
              <a:spcBef>
                <a:spcPct val="20000"/>
              </a:spcBef>
              <a:defRPr/>
            </a:pPr>
            <a:r>
              <a:rPr lang="es-MX" sz="1600" b="1" dirty="0">
                <a:solidFill>
                  <a:srgbClr val="265085"/>
                </a:solidFill>
                <a:latin typeface="Verdana" panose="020B0604030504040204" pitchFamily="34" charset="0"/>
                <a:ea typeface="Verdana" panose="020B0604030504040204" pitchFamily="34" charset="0"/>
                <a:cs typeface="Arial" panose="020B0604020202020204" pitchFamily="34" charset="0"/>
              </a:rPr>
              <a:t>CPMS Armenia</a:t>
            </a:r>
          </a:p>
          <a:p>
            <a:pPr lvl="0" algn="ctr" defTabSz="514350">
              <a:spcBef>
                <a:spcPct val="20000"/>
              </a:spcBef>
              <a:defRPr/>
            </a:pPr>
            <a:r>
              <a:rPr lang="es-MX" sz="1600" b="1" dirty="0">
                <a:solidFill>
                  <a:srgbClr val="265085"/>
                </a:solidFill>
                <a:latin typeface="Verdana" panose="020B0604030504040204" pitchFamily="34" charset="0"/>
                <a:ea typeface="Verdana" panose="020B0604030504040204" pitchFamily="34" charset="0"/>
                <a:cs typeface="Arial" panose="020B0604020202020204" pitchFamily="34" charset="0"/>
              </a:rPr>
              <a:t>9:00 a.m.</a:t>
            </a:r>
          </a:p>
        </p:txBody>
      </p:sp>
      <p:sp>
        <p:nvSpPr>
          <p:cNvPr id="17" name="Rectángulo 16">
            <a:extLst>
              <a:ext uri="{FF2B5EF4-FFF2-40B4-BE49-F238E27FC236}">
                <a16:creationId xmlns:a16="http://schemas.microsoft.com/office/drawing/2014/main" id="{64613DC2-49B6-4C55-A0DA-3A367088D1CA}"/>
              </a:ext>
            </a:extLst>
          </p:cNvPr>
          <p:cNvSpPr/>
          <p:nvPr/>
        </p:nvSpPr>
        <p:spPr>
          <a:xfrm>
            <a:off x="2847779" y="3495054"/>
            <a:ext cx="2662227" cy="997196"/>
          </a:xfrm>
          <a:prstGeom prst="rect">
            <a:avLst/>
          </a:prstGeom>
        </p:spPr>
        <p:txBody>
          <a:bodyPr wrap="square">
            <a:spAutoFit/>
          </a:bodyPr>
          <a:lstStyle/>
          <a:p>
            <a:pPr algn="ctr" defTabSz="514350">
              <a:spcBef>
                <a:spcPct val="20000"/>
              </a:spcBef>
            </a:pPr>
            <a:r>
              <a:rPr lang="es-MX" sz="1400" b="1" dirty="0">
                <a:solidFill>
                  <a:srgbClr val="11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“EDUCACIÓN PENITENCIARIA: una clave para la resocialización”</a:t>
            </a:r>
          </a:p>
          <a:p>
            <a:pPr algn="ctr" defTabSz="514350">
              <a:spcBef>
                <a:spcPct val="20000"/>
              </a:spcBef>
            </a:pPr>
            <a:endParaRPr lang="es-MX" sz="1400" b="1" dirty="0">
              <a:solidFill>
                <a:srgbClr val="11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C1AF94F8-49B2-495C-AF2E-D03DEE7BF878}"/>
              </a:ext>
            </a:extLst>
          </p:cNvPr>
          <p:cNvSpPr/>
          <p:nvPr/>
        </p:nvSpPr>
        <p:spPr>
          <a:xfrm>
            <a:off x="2685140" y="3113577"/>
            <a:ext cx="2987510" cy="257368"/>
          </a:xfrm>
          <a:prstGeom prst="rect">
            <a:avLst/>
          </a:prstGeom>
          <a:solidFill>
            <a:srgbClr val="2650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Verdana" panose="020B0604030504040204" pitchFamily="34" charset="0"/>
                <a:ea typeface="Verdana" panose="020B0604030504040204" pitchFamily="34" charset="0"/>
              </a:rPr>
              <a:t>11 SEPTIEMBRE</a:t>
            </a:r>
          </a:p>
        </p:txBody>
      </p:sp>
    </p:spTree>
    <p:extLst>
      <p:ext uri="{BB962C8B-B14F-4D97-AF65-F5344CB8AC3E}">
        <p14:creationId xmlns:p14="http://schemas.microsoft.com/office/powerpoint/2010/main" val="11614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2"/>
          <a:stretch>
            <a:fillRect/>
          </a:stretch>
        </p:blipFill>
        <p:spPr>
          <a:xfrm>
            <a:off x="2206305" y="1359022"/>
            <a:ext cx="8128932" cy="4550062"/>
          </a:xfrm>
          <a:prstGeom prst="rect">
            <a:avLst/>
          </a:prstGeom>
        </p:spPr>
      </p:pic>
      <p:sp>
        <p:nvSpPr>
          <p:cNvPr id="3" name="1 Título">
            <a:extLst>
              <a:ext uri="{FF2B5EF4-FFF2-40B4-BE49-F238E27FC236}">
                <a16:creationId xmlns:a16="http://schemas.microsoft.com/office/drawing/2014/main" id="{11681BF5-4157-4291-94A0-9E5B3165155F}"/>
              </a:ext>
            </a:extLst>
          </p:cNvPr>
          <p:cNvSpPr txBox="1">
            <a:spLocks/>
          </p:cNvSpPr>
          <p:nvPr/>
        </p:nvSpPr>
        <p:spPr bwMode="auto">
          <a:xfrm>
            <a:off x="322619" y="1052785"/>
            <a:ext cx="6649681" cy="548632"/>
          </a:xfrm>
          <a:prstGeom prst="rect">
            <a:avLst/>
          </a:prstGeom>
          <a:noFill/>
          <a:ln>
            <a:noFill/>
          </a:ln>
        </p:spPr>
        <p:txBody>
          <a:bodyPr lIns="65253" tIns="32632" rIns="65253" bIns="32632"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52449" eaLnBrk="1" hangingPunct="1"/>
            <a:r>
              <a:rPr lang="es-CO" sz="2000" b="1" dirty="0">
                <a:solidFill>
                  <a:srgbClr val="004663"/>
                </a:solidFill>
                <a:latin typeface="Verdana" panose="020B0604030504040204" pitchFamily="34" charset="0"/>
                <a:ea typeface="Verdana" panose="020B0604030504040204" pitchFamily="34" charset="0"/>
                <a:cs typeface="Arial" panose="020B0604020202020204" pitchFamily="34" charset="0"/>
              </a:rPr>
              <a:t>CRONOGRAMA 2025 ESPACIOS DE DIÁLOGO RDC 2024</a:t>
            </a:r>
          </a:p>
        </p:txBody>
      </p:sp>
      <p:sp>
        <p:nvSpPr>
          <p:cNvPr id="16" name="Rectángulo 15"/>
          <p:cNvSpPr/>
          <p:nvPr/>
        </p:nvSpPr>
        <p:spPr>
          <a:xfrm>
            <a:off x="3567048" y="2388477"/>
            <a:ext cx="5273220" cy="257368"/>
          </a:xfrm>
          <a:prstGeom prst="rect">
            <a:avLst/>
          </a:prstGeom>
          <a:solidFill>
            <a:srgbClr val="2650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Verdana" panose="020B0604030504040204" pitchFamily="34" charset="0"/>
                <a:ea typeface="Verdana" panose="020B0604030504040204" pitchFamily="34" charset="0"/>
              </a:rPr>
              <a:t>GRUPO DE ATENCIÓN AL CIUDADANO</a:t>
            </a:r>
          </a:p>
        </p:txBody>
      </p:sp>
      <p:graphicFrame>
        <p:nvGraphicFramePr>
          <p:cNvPr id="4" name="Tabla 3">
            <a:extLst>
              <a:ext uri="{FF2B5EF4-FFF2-40B4-BE49-F238E27FC236}">
                <a16:creationId xmlns:a16="http://schemas.microsoft.com/office/drawing/2014/main" id="{F393E04D-88D2-4707-8367-475C991A9005}"/>
              </a:ext>
            </a:extLst>
          </p:cNvPr>
          <p:cNvGraphicFramePr>
            <a:graphicFrameLocks noGrp="1"/>
          </p:cNvGraphicFramePr>
          <p:nvPr>
            <p:extLst>
              <p:ext uri="{D42A27DB-BD31-4B8C-83A1-F6EECF244321}">
                <p14:modId xmlns:p14="http://schemas.microsoft.com/office/powerpoint/2010/main" val="228253233"/>
              </p:ext>
            </p:extLst>
          </p:nvPr>
        </p:nvGraphicFramePr>
        <p:xfrm>
          <a:off x="2600587" y="2765809"/>
          <a:ext cx="7340367" cy="1987152"/>
        </p:xfrm>
        <a:graphic>
          <a:graphicData uri="http://schemas.openxmlformats.org/drawingml/2006/table">
            <a:tbl>
              <a:tblPr/>
              <a:tblGrid>
                <a:gridCol w="444365">
                  <a:extLst>
                    <a:ext uri="{9D8B030D-6E8A-4147-A177-3AD203B41FA5}">
                      <a16:colId xmlns:a16="http://schemas.microsoft.com/office/drawing/2014/main" val="429304702"/>
                    </a:ext>
                  </a:extLst>
                </a:gridCol>
                <a:gridCol w="1828800">
                  <a:extLst>
                    <a:ext uri="{9D8B030D-6E8A-4147-A177-3AD203B41FA5}">
                      <a16:colId xmlns:a16="http://schemas.microsoft.com/office/drawing/2014/main" val="1819583476"/>
                    </a:ext>
                  </a:extLst>
                </a:gridCol>
                <a:gridCol w="1490472">
                  <a:extLst>
                    <a:ext uri="{9D8B030D-6E8A-4147-A177-3AD203B41FA5}">
                      <a16:colId xmlns:a16="http://schemas.microsoft.com/office/drawing/2014/main" val="2018833868"/>
                    </a:ext>
                  </a:extLst>
                </a:gridCol>
                <a:gridCol w="2176272">
                  <a:extLst>
                    <a:ext uri="{9D8B030D-6E8A-4147-A177-3AD203B41FA5}">
                      <a16:colId xmlns:a16="http://schemas.microsoft.com/office/drawing/2014/main" val="3070239173"/>
                    </a:ext>
                  </a:extLst>
                </a:gridCol>
                <a:gridCol w="1400458">
                  <a:extLst>
                    <a:ext uri="{9D8B030D-6E8A-4147-A177-3AD203B41FA5}">
                      <a16:colId xmlns:a16="http://schemas.microsoft.com/office/drawing/2014/main" val="906890398"/>
                    </a:ext>
                  </a:extLst>
                </a:gridCol>
              </a:tblGrid>
              <a:tr h="572770">
                <a:tc>
                  <a:txBody>
                    <a:bodyPr/>
                    <a:lstStyle/>
                    <a:p>
                      <a:pPr algn="ctr" fontAlgn="ctr"/>
                      <a:r>
                        <a:rPr lang="es-CO" sz="1100" b="1">
                          <a:solidFill>
                            <a:srgbClr val="000000"/>
                          </a:solidFill>
                          <a:effectLst/>
                          <a:latin typeface="Verdana" panose="020B0604030504040204" pitchFamily="34" charset="0"/>
                        </a:rPr>
                        <a:t>No.</a:t>
                      </a:r>
                    </a:p>
                  </a:txBody>
                  <a:tcPr marL="9525" marR="9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dirty="0">
                          <a:solidFill>
                            <a:srgbClr val="000000"/>
                          </a:solidFill>
                          <a:effectLst/>
                          <a:latin typeface="Verdana" panose="020B0604030504040204" pitchFamily="34" charset="0"/>
                        </a:rPr>
                        <a:t>Municipio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a:solidFill>
                            <a:srgbClr val="000000"/>
                          </a:solidFill>
                          <a:effectLst/>
                          <a:latin typeface="Verdana" panose="020B0604030504040204" pitchFamily="34" charset="0"/>
                        </a:rPr>
                        <a:t>Pre-Juntémonos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a:solidFill>
                            <a:srgbClr val="000000"/>
                          </a:solidFill>
                          <a:effectLst/>
                          <a:latin typeface="Verdana" panose="020B0604030504040204" pitchFamily="34" charset="0"/>
                        </a:rPr>
                        <a:t>Juntémonos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a:solidFill>
                            <a:srgbClr val="000000"/>
                          </a:solidFill>
                          <a:effectLst/>
                          <a:latin typeface="Verdana" panose="020B0604030504040204" pitchFamily="34" charset="0"/>
                        </a:rPr>
                        <a:t>Responsable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7152456"/>
                  </a:ext>
                </a:extLst>
              </a:tr>
              <a:tr h="707191">
                <a:tc>
                  <a:txBody>
                    <a:bodyPr/>
                    <a:lstStyle/>
                    <a:p>
                      <a:pPr algn="ctr" fontAlgn="ctr"/>
                      <a:r>
                        <a:rPr lang="es-CO" sz="1100">
                          <a:solidFill>
                            <a:srgbClr val="000000"/>
                          </a:solidFill>
                          <a:effectLst/>
                          <a:latin typeface="Verdana" panose="020B060403050404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dirty="0">
                          <a:solidFill>
                            <a:srgbClr val="000000"/>
                          </a:solidFill>
                          <a:effectLst/>
                          <a:latin typeface="Verdana" panose="020B0604030504040204" pitchFamily="34" charset="0"/>
                        </a:rPr>
                        <a:t>Ocaña (Norte de Santander)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dirty="0">
                          <a:solidFill>
                            <a:srgbClr val="000000"/>
                          </a:solidFill>
                          <a:effectLst/>
                          <a:latin typeface="Verdana" panose="020B0604030504040204" pitchFamily="34" charset="0"/>
                        </a:rPr>
                        <a:t>25 - 29 de Mayo 2025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dirty="0">
                          <a:solidFill>
                            <a:srgbClr val="000000"/>
                          </a:solidFill>
                          <a:effectLst/>
                          <a:latin typeface="Verdana" panose="020B0604030504040204" pitchFamily="34" charset="0"/>
                        </a:rPr>
                        <a:t>23 - 24 de Agosto 2025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dirty="0">
                          <a:solidFill>
                            <a:srgbClr val="000000"/>
                          </a:solidFill>
                          <a:effectLst/>
                          <a:latin typeface="Verdana" panose="020B0604030504040204" pitchFamily="34" charset="0"/>
                        </a:rPr>
                        <a:t>Regional Oriente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4223599"/>
                  </a:ext>
                </a:extLst>
              </a:tr>
              <a:tr h="707191">
                <a:tc>
                  <a:txBody>
                    <a:bodyPr/>
                    <a:lstStyle/>
                    <a:p>
                      <a:pPr algn="ctr" fontAlgn="ctr"/>
                      <a:r>
                        <a:rPr lang="es-CO" sz="1100">
                          <a:solidFill>
                            <a:srgbClr val="000000"/>
                          </a:solidFill>
                          <a:effectLst/>
                          <a:latin typeface="Verdana" panose="020B060403050404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dirty="0">
                          <a:solidFill>
                            <a:srgbClr val="000000"/>
                          </a:solidFill>
                          <a:effectLst/>
                          <a:latin typeface="Verdana" panose="020B0604030504040204" pitchFamily="34" charset="0"/>
                        </a:rPr>
                        <a:t>Argelia (Cauca)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dirty="0">
                          <a:solidFill>
                            <a:srgbClr val="000000"/>
                          </a:solidFill>
                          <a:effectLst/>
                          <a:latin typeface="Verdana" panose="020B0604030504040204" pitchFamily="34" charset="0"/>
                        </a:rPr>
                        <a:t>24 - 27 de Junio 2025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dirty="0">
                          <a:solidFill>
                            <a:srgbClr val="000000"/>
                          </a:solidFill>
                          <a:effectLst/>
                          <a:latin typeface="Verdana" panose="020B0604030504040204" pitchFamily="34" charset="0"/>
                        </a:rPr>
                        <a:t>25 – 26 de </a:t>
                      </a:r>
                      <a:r>
                        <a:rPr lang="pt-BR" sz="1100" dirty="0" err="1">
                          <a:solidFill>
                            <a:srgbClr val="000000"/>
                          </a:solidFill>
                          <a:effectLst/>
                          <a:latin typeface="Verdana" panose="020B0604030504040204" pitchFamily="34" charset="0"/>
                        </a:rPr>
                        <a:t>Octubre</a:t>
                      </a:r>
                      <a:r>
                        <a:rPr lang="pt-BR" sz="1100" dirty="0">
                          <a:solidFill>
                            <a:srgbClr val="000000"/>
                          </a:solidFill>
                          <a:effectLst/>
                          <a:latin typeface="Verdana" panose="020B0604030504040204" pitchFamily="34" charset="0"/>
                        </a:rPr>
                        <a:t> 2025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dirty="0">
                          <a:solidFill>
                            <a:schemeClr val="tx1"/>
                          </a:solidFill>
                          <a:effectLst/>
                          <a:latin typeface="Verdana" panose="020B0604030504040204" pitchFamily="34" charset="0"/>
                        </a:rPr>
                        <a:t>Regional Occidente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9315395"/>
                  </a:ext>
                </a:extLst>
              </a:tr>
            </a:tbl>
          </a:graphicData>
        </a:graphic>
      </p:graphicFrame>
      <p:sp>
        <p:nvSpPr>
          <p:cNvPr id="5" name="Rectangle 1">
            <a:extLst>
              <a:ext uri="{FF2B5EF4-FFF2-40B4-BE49-F238E27FC236}">
                <a16:creationId xmlns:a16="http://schemas.microsoft.com/office/drawing/2014/main" id="{B9F6BF86-66A9-4AAF-9CD0-DDD869DB8DCF}"/>
              </a:ext>
            </a:extLst>
          </p:cNvPr>
          <p:cNvSpPr>
            <a:spLocks noChangeArrowheads="1"/>
          </p:cNvSpPr>
          <p:nvPr/>
        </p:nvSpPr>
        <p:spPr bwMode="auto">
          <a:xfrm>
            <a:off x="2489200" y="2528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46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
          <p:cNvSpPr txBox="1"/>
          <p:nvPr/>
        </p:nvSpPr>
        <p:spPr>
          <a:xfrm>
            <a:off x="3838194" y="3866125"/>
            <a:ext cx="4516407" cy="343925"/>
          </a:xfrm>
          <a:prstGeom prst="rect">
            <a:avLst/>
          </a:prstGeom>
          <a:no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90000"/>
              </a:lnSpc>
              <a:spcBef>
                <a:spcPts val="0"/>
              </a:spcBef>
              <a:spcAft>
                <a:spcPts val="0"/>
              </a:spcAft>
              <a:buClr>
                <a:srgbClr val="0C4563"/>
              </a:buClr>
              <a:buSzPts val="3800"/>
              <a:buFont typeface="Arial"/>
              <a:buNone/>
              <a:tabLst/>
              <a:defRPr/>
            </a:pPr>
            <a:r>
              <a:rPr kumimoji="0" lang="es-CO" b="1" i="0" u="none" strike="noStrike" kern="0" cap="none" spc="0" normalizeH="0" baseline="0" noProof="0" dirty="0">
                <a:ln>
                  <a:noFill/>
                </a:ln>
                <a:solidFill>
                  <a:srgbClr val="265085"/>
                </a:solidFill>
                <a:effectLst/>
                <a:uLnTx/>
                <a:uFillTx/>
                <a:latin typeface="Arial"/>
                <a:ea typeface="Arial"/>
                <a:cs typeface="Arial"/>
                <a:sym typeface="Arial"/>
              </a:rPr>
              <a:t>planeacion@inpec.gov.co</a:t>
            </a:r>
            <a:endParaRPr kumimoji="0" b="1" i="0" u="none" strike="noStrike" kern="0" cap="none" spc="0" normalizeH="0" baseline="0" noProof="0" dirty="0">
              <a:ln>
                <a:noFill/>
              </a:ln>
              <a:solidFill>
                <a:srgbClr val="265085"/>
              </a:solidFill>
              <a:effectLst/>
              <a:uLnTx/>
              <a:uFillTx/>
              <a:latin typeface="Arial"/>
              <a:ea typeface="Arial"/>
              <a:cs typeface="Arial"/>
              <a:sym typeface="Arial"/>
            </a:endParaRPr>
          </a:p>
        </p:txBody>
      </p:sp>
      <p:sp>
        <p:nvSpPr>
          <p:cNvPr id="413" name="Google Shape;413;p6"/>
          <p:cNvSpPr txBox="1"/>
          <p:nvPr/>
        </p:nvSpPr>
        <p:spPr>
          <a:xfrm>
            <a:off x="3838194" y="2877505"/>
            <a:ext cx="4488028" cy="912420"/>
          </a:xfrm>
          <a:prstGeom prst="rect">
            <a:avLst/>
          </a:prstGeom>
          <a:no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90000"/>
              </a:lnSpc>
              <a:spcBef>
                <a:spcPts val="0"/>
              </a:spcBef>
              <a:spcAft>
                <a:spcPts val="0"/>
              </a:spcAft>
              <a:buClr>
                <a:srgbClr val="0C4563"/>
              </a:buClr>
              <a:buSzPts val="7200"/>
              <a:buFont typeface="Arial"/>
              <a:buNone/>
              <a:tabLst/>
              <a:defRPr/>
            </a:pPr>
            <a:r>
              <a:rPr kumimoji="0" lang="es-CO" sz="7200" b="1" i="0" u="none" strike="noStrike" kern="0" cap="none" spc="0" normalizeH="0" baseline="0" noProof="0" dirty="0">
                <a:ln>
                  <a:noFill/>
                </a:ln>
                <a:solidFill>
                  <a:srgbClr val="265085"/>
                </a:solidFill>
                <a:effectLst/>
                <a:uLnTx/>
                <a:uFillTx/>
                <a:latin typeface="Arial"/>
                <a:ea typeface="Arial"/>
                <a:cs typeface="Arial"/>
                <a:sym typeface="Arial"/>
              </a:rPr>
              <a:t>GRACIAS</a:t>
            </a:r>
            <a:r>
              <a:rPr kumimoji="0" lang="es-CO" sz="7200" b="0" i="0" u="none" strike="noStrike" kern="0" cap="none" spc="0" normalizeH="0" baseline="0" noProof="0" dirty="0">
                <a:ln>
                  <a:noFill/>
                </a:ln>
                <a:solidFill>
                  <a:srgbClr val="265085"/>
                </a:solidFill>
                <a:effectLst/>
                <a:uLnTx/>
                <a:uFillTx/>
                <a:latin typeface="Arial"/>
                <a:ea typeface="Arial"/>
                <a:cs typeface="Arial"/>
                <a:sym typeface="Arial"/>
              </a:rPr>
              <a:t>  </a:t>
            </a:r>
            <a:endParaRPr kumimoji="0" sz="7200" b="0" i="0" u="none" strike="noStrike" kern="0" cap="none" spc="0" normalizeH="0" baseline="0" noProof="0" dirty="0">
              <a:ln>
                <a:noFill/>
              </a:ln>
              <a:solidFill>
                <a:srgbClr val="265085"/>
              </a:solidFill>
              <a:effectLst/>
              <a:uLnTx/>
              <a:uFillTx/>
              <a:latin typeface="Arial"/>
              <a:ea typeface="Arial"/>
              <a:cs typeface="Arial"/>
              <a:sym typeface="Arial"/>
            </a:endParaRPr>
          </a:p>
        </p:txBody>
      </p:sp>
      <p:sp>
        <p:nvSpPr>
          <p:cNvPr id="2" name="Rectángulo 1"/>
          <p:cNvSpPr/>
          <p:nvPr/>
        </p:nvSpPr>
        <p:spPr>
          <a:xfrm>
            <a:off x="4096490" y="4133850"/>
            <a:ext cx="3999813" cy="341632"/>
          </a:xfrm>
          <a:prstGeom prst="rect">
            <a:avLst/>
          </a:prstGeom>
        </p:spPr>
        <p:txBody>
          <a:bodyPr wrap="none">
            <a:spAutoFit/>
          </a:bodyPr>
          <a:lstStyle/>
          <a:p>
            <a:pPr lvl="0" algn="ctr" defTabSz="480060">
              <a:lnSpc>
                <a:spcPct val="90000"/>
              </a:lnSpc>
              <a:spcBef>
                <a:spcPts val="525"/>
              </a:spcBef>
              <a:defRPr/>
            </a:pPr>
            <a:r>
              <a:rPr lang="es-CO" b="1" kern="0" dirty="0">
                <a:solidFill>
                  <a:srgbClr val="265085"/>
                </a:solidFill>
                <a:latin typeface="Arial"/>
                <a:ea typeface="Arial"/>
                <a:cs typeface="Arial"/>
              </a:rPr>
              <a:t>rendiciondecuentas@inpec.gov.co</a:t>
            </a:r>
          </a:p>
        </p:txBody>
      </p:sp>
    </p:spTree>
    <p:extLst>
      <p:ext uri="{BB962C8B-B14F-4D97-AF65-F5344CB8AC3E}">
        <p14:creationId xmlns:p14="http://schemas.microsoft.com/office/powerpoint/2010/main" val="19517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Tree>
    <p:extLst>
      <p:ext uri="{BB962C8B-B14F-4D97-AF65-F5344CB8AC3E}">
        <p14:creationId xmlns:p14="http://schemas.microsoft.com/office/powerpoint/2010/main" val="18571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4326E978-3198-4C40-9CDB-EE08E553FD44}"/>
              </a:ext>
            </a:extLst>
          </p:cNvPr>
          <p:cNvSpPr txBox="1">
            <a:spLocks/>
          </p:cNvSpPr>
          <p:nvPr/>
        </p:nvSpPr>
        <p:spPr>
          <a:xfrm>
            <a:off x="242636" y="1209264"/>
            <a:ext cx="5183943" cy="498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b="1" i="0" u="none" strike="noStrike" kern="1200" cap="none" spc="0" normalizeH="0" baseline="0" noProof="0" dirty="0">
                <a:ln>
                  <a:noFill/>
                </a:ln>
                <a:solidFill>
                  <a:schemeClr val="accent1">
                    <a:lumMod val="50000"/>
                  </a:schemeClr>
                </a:solidFill>
                <a:effectLst/>
                <a:uLnTx/>
                <a:uFillTx/>
                <a:latin typeface="Verdana" panose="020B0604030504040204" pitchFamily="34" charset="0"/>
                <a:ea typeface="Verdana" panose="020B0604030504040204" pitchFamily="34" charset="0"/>
                <a:cs typeface="Arial" panose="020B0604020202020204" pitchFamily="34" charset="0"/>
              </a:rPr>
              <a:t>RENDICIÓN DE CUENTAS</a:t>
            </a:r>
          </a:p>
        </p:txBody>
      </p:sp>
      <p:sp>
        <p:nvSpPr>
          <p:cNvPr id="7" name="Rectángulo 6">
            <a:extLst>
              <a:ext uri="{FF2B5EF4-FFF2-40B4-BE49-F238E27FC236}">
                <a16:creationId xmlns:a16="http://schemas.microsoft.com/office/drawing/2014/main" id="{6124ABA7-9D64-4C23-8A85-E34767E052D6}"/>
              </a:ext>
            </a:extLst>
          </p:cNvPr>
          <p:cNvSpPr/>
          <p:nvPr/>
        </p:nvSpPr>
        <p:spPr>
          <a:xfrm>
            <a:off x="2449313" y="4712322"/>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ángulo 1"/>
          <p:cNvSpPr/>
          <p:nvPr/>
        </p:nvSpPr>
        <p:spPr>
          <a:xfrm>
            <a:off x="817246" y="2062582"/>
            <a:ext cx="4680067" cy="3108543"/>
          </a:xfrm>
          <a:prstGeom prst="rect">
            <a:avLst/>
          </a:prstGeom>
        </p:spPr>
        <p:txBody>
          <a:bodyPr wrap="square">
            <a:spAutoFit/>
          </a:bodyPr>
          <a:lstStyle/>
          <a:p>
            <a:pPr lvl="0" algn="just">
              <a:defRPr/>
            </a:pPr>
            <a:r>
              <a:rPr lang="es-MX" sz="1400" dirty="0">
                <a:solidFill>
                  <a:srgbClr val="114563"/>
                </a:solidFill>
                <a:latin typeface="Verdana" panose="020B0604030504040204" pitchFamily="34" charset="0"/>
                <a:ea typeface="Verdana" panose="020B0604030504040204" pitchFamily="34" charset="0"/>
                <a:cs typeface="Arial" panose="020B0604020202020204" pitchFamily="34" charset="0"/>
              </a:rPr>
              <a:t>La finalidad de la rendición de cuentas, adicional de ser de carácter </a:t>
            </a:r>
            <a:r>
              <a:rPr lang="es-MX" sz="1400" u="sng" dirty="0">
                <a:solidFill>
                  <a:srgbClr val="114563"/>
                </a:solidFill>
                <a:latin typeface="Verdana" panose="020B0604030504040204" pitchFamily="34" charset="0"/>
                <a:ea typeface="Verdana" panose="020B0604030504040204" pitchFamily="34" charset="0"/>
                <a:cs typeface="Arial" panose="020B0604020202020204" pitchFamily="34" charset="0"/>
              </a:rPr>
              <a:t>permanente</a:t>
            </a:r>
            <a:r>
              <a:rPr lang="es-MX" sz="1400" dirty="0">
                <a:solidFill>
                  <a:srgbClr val="114563"/>
                </a:solidFill>
                <a:latin typeface="Verdana" panose="020B0604030504040204" pitchFamily="34" charset="0"/>
                <a:ea typeface="Verdana" panose="020B0604030504040204" pitchFamily="34" charset="0"/>
                <a:cs typeface="Arial" panose="020B0604020202020204" pitchFamily="34" charset="0"/>
              </a:rPr>
              <a:t>, es el de informar, dialogar y dar respuesta clara, concreta, eficaz a los intereses y peticiones de la ciudadanía, organizaciones, grupos de valor y de interés de los resultados de la gestión realizada, basado en la transparencia y poniendo a disposición la mayor cantidad de canales a través de los cuales los diferentes actores puedan acceder a la información, participar en los diversos espacios de interacción en el desarrollo de la estrategia y sobre todo de la forma como la entidad está garantizando los derechos de acuerdo con la misionalidad institucional. </a:t>
            </a:r>
            <a:endParaRPr lang="es-CO" sz="1400" dirty="0">
              <a:solidFill>
                <a:srgbClr val="114563"/>
              </a:solidFill>
              <a:latin typeface="Verdana" panose="020B0604030504040204" pitchFamily="34" charset="0"/>
              <a:ea typeface="Verdana" panose="020B0604030504040204" pitchFamily="34" charset="0"/>
              <a:cs typeface="Arial" panose="020B0604020202020204" pitchFamily="34" charset="0"/>
            </a:endParaRPr>
          </a:p>
        </p:txBody>
      </p:sp>
      <p:sp>
        <p:nvSpPr>
          <p:cNvPr id="21" name="Rectángulo redondeado 20"/>
          <p:cNvSpPr/>
          <p:nvPr/>
        </p:nvSpPr>
        <p:spPr>
          <a:xfrm>
            <a:off x="7879562" y="1972770"/>
            <a:ext cx="3543407" cy="745263"/>
          </a:xfrm>
          <a:prstGeom prst="round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redondeado 22"/>
          <p:cNvSpPr/>
          <p:nvPr/>
        </p:nvSpPr>
        <p:spPr>
          <a:xfrm>
            <a:off x="8668120" y="3353953"/>
            <a:ext cx="2706634" cy="934182"/>
          </a:xfrm>
          <a:prstGeom prst="round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21847B5F-8F18-429C-A098-D781E65B5595}"/>
              </a:ext>
            </a:extLst>
          </p:cNvPr>
          <p:cNvSpPr/>
          <p:nvPr/>
        </p:nvSpPr>
        <p:spPr>
          <a:xfrm>
            <a:off x="9003609" y="2052964"/>
            <a:ext cx="2161431" cy="584775"/>
          </a:xfrm>
          <a:prstGeom prst="rect">
            <a:avLst/>
          </a:prstGeom>
          <a:noFill/>
        </p:spPr>
        <p:txBody>
          <a:bodyPr wrap="square" lIns="91440" tIns="45720" rIns="91440" bIns="45720">
            <a:spAutoFit/>
          </a:bodyPr>
          <a:lstStyle/>
          <a:p>
            <a:pPr algn="ctr"/>
            <a:r>
              <a:rPr lang="es-ES" sz="1600" b="1" cap="none" spc="0" dirty="0">
                <a:ln w="0"/>
                <a:solidFill>
                  <a:schemeClr val="accent1">
                    <a:lumMod val="50000"/>
                  </a:schemeClr>
                </a:solidFill>
                <a:latin typeface="Verdana" panose="020B0604030504040204" pitchFamily="34" charset="0"/>
                <a:ea typeface="Verdana" panose="020B0604030504040204" pitchFamily="34" charset="0"/>
              </a:rPr>
              <a:t>PARTICIPACIÓN CIUDADANA</a:t>
            </a:r>
          </a:p>
        </p:txBody>
      </p:sp>
      <p:sp>
        <p:nvSpPr>
          <p:cNvPr id="18" name="Rectángulo 17">
            <a:extLst>
              <a:ext uri="{FF2B5EF4-FFF2-40B4-BE49-F238E27FC236}">
                <a16:creationId xmlns:a16="http://schemas.microsoft.com/office/drawing/2014/main" id="{F8FE0252-AD96-4912-B5D3-9719116E795B}"/>
              </a:ext>
            </a:extLst>
          </p:cNvPr>
          <p:cNvSpPr/>
          <p:nvPr/>
        </p:nvSpPr>
        <p:spPr>
          <a:xfrm>
            <a:off x="8812612" y="3596732"/>
            <a:ext cx="2417650" cy="369332"/>
          </a:xfrm>
          <a:prstGeom prst="rect">
            <a:avLst/>
          </a:prstGeom>
          <a:noFill/>
        </p:spPr>
        <p:txBody>
          <a:bodyPr wrap="none" lIns="91440" tIns="45720" rIns="91440" bIns="45720">
            <a:spAutoFit/>
          </a:bodyPr>
          <a:lstStyle/>
          <a:p>
            <a:pPr algn="ctr"/>
            <a:r>
              <a:rPr lang="es-ES" b="1" cap="none" spc="0" dirty="0">
                <a:ln w="0"/>
                <a:solidFill>
                  <a:schemeClr val="accent1">
                    <a:lumMod val="50000"/>
                  </a:schemeClr>
                </a:solidFill>
                <a:latin typeface="Verdana" panose="020B0604030504040204" pitchFamily="34" charset="0"/>
                <a:ea typeface="Verdana" panose="020B0604030504040204" pitchFamily="34" charset="0"/>
              </a:rPr>
              <a:t>TRANSPARENCIA</a:t>
            </a:r>
          </a:p>
        </p:txBody>
      </p:sp>
      <p:pic>
        <p:nvPicPr>
          <p:cNvPr id="14" name="Imagen 13">
            <a:extLst>
              <a:ext uri="{FF2B5EF4-FFF2-40B4-BE49-F238E27FC236}">
                <a16:creationId xmlns:a16="http://schemas.microsoft.com/office/drawing/2014/main" id="{25297D46-F06E-F9A2-0168-DDF849F089E8}"/>
              </a:ext>
            </a:extLst>
          </p:cNvPr>
          <p:cNvPicPr>
            <a:picLocks noChangeAspect="1"/>
          </p:cNvPicPr>
          <p:nvPr/>
        </p:nvPicPr>
        <p:blipFill>
          <a:blip r:embed="rId2"/>
          <a:stretch>
            <a:fillRect/>
          </a:stretch>
        </p:blipFill>
        <p:spPr>
          <a:xfrm>
            <a:off x="6426964" y="1886902"/>
            <a:ext cx="2204763" cy="1042863"/>
          </a:xfrm>
          <a:prstGeom prst="rect">
            <a:avLst/>
          </a:prstGeom>
          <a:solidFill>
            <a:schemeClr val="bg1"/>
          </a:solidFill>
        </p:spPr>
      </p:pic>
      <p:pic>
        <p:nvPicPr>
          <p:cNvPr id="19" name="Imagen 18">
            <a:extLst>
              <a:ext uri="{FF2B5EF4-FFF2-40B4-BE49-F238E27FC236}">
                <a16:creationId xmlns:a16="http://schemas.microsoft.com/office/drawing/2014/main" id="{81BDF811-6330-7CD3-C526-DCEA16EA76BF}"/>
              </a:ext>
            </a:extLst>
          </p:cNvPr>
          <p:cNvPicPr>
            <a:picLocks noChangeAspect="1"/>
          </p:cNvPicPr>
          <p:nvPr/>
        </p:nvPicPr>
        <p:blipFill>
          <a:blip r:embed="rId3"/>
          <a:stretch>
            <a:fillRect/>
          </a:stretch>
        </p:blipFill>
        <p:spPr>
          <a:xfrm>
            <a:off x="6447525" y="3236981"/>
            <a:ext cx="2148667" cy="1123100"/>
          </a:xfrm>
          <a:prstGeom prst="rect">
            <a:avLst/>
          </a:prstGeom>
        </p:spPr>
      </p:pic>
      <p:pic>
        <p:nvPicPr>
          <p:cNvPr id="22" name="Imagen 21">
            <a:extLst>
              <a:ext uri="{FF2B5EF4-FFF2-40B4-BE49-F238E27FC236}">
                <a16:creationId xmlns:a16="http://schemas.microsoft.com/office/drawing/2014/main" id="{97090AEE-0CA3-8966-253E-4A49C11CB75F}"/>
              </a:ext>
            </a:extLst>
          </p:cNvPr>
          <p:cNvPicPr>
            <a:picLocks noChangeAspect="1"/>
          </p:cNvPicPr>
          <p:nvPr/>
        </p:nvPicPr>
        <p:blipFill>
          <a:blip r:embed="rId4"/>
          <a:stretch>
            <a:fillRect/>
          </a:stretch>
        </p:blipFill>
        <p:spPr>
          <a:xfrm>
            <a:off x="7467192" y="4712322"/>
            <a:ext cx="2905530" cy="1042863"/>
          </a:xfrm>
          <a:prstGeom prst="rect">
            <a:avLst/>
          </a:prstGeom>
        </p:spPr>
      </p:pic>
      <p:sp>
        <p:nvSpPr>
          <p:cNvPr id="12" name="Google Shape;43;p42">
            <a:extLst>
              <a:ext uri="{FF2B5EF4-FFF2-40B4-BE49-F238E27FC236}">
                <a16:creationId xmlns:a16="http://schemas.microsoft.com/office/drawing/2014/main" id="{8078590F-04F1-444A-ACCB-ED8BD4D181F4}"/>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2572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43;p42">
            <a:extLst>
              <a:ext uri="{FF2B5EF4-FFF2-40B4-BE49-F238E27FC236}">
                <a16:creationId xmlns:a16="http://schemas.microsoft.com/office/drawing/2014/main" id="{96216766-D2CE-41F6-B8EE-64BB239E08E2}"/>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6" name="Google Shape;149;p4">
            <a:extLst>
              <a:ext uri="{FF2B5EF4-FFF2-40B4-BE49-F238E27FC236}">
                <a16:creationId xmlns:a16="http://schemas.microsoft.com/office/drawing/2014/main" id="{EEDA5B81-4761-430F-A694-D718955917B7}"/>
              </a:ext>
            </a:extLst>
          </p:cNvPr>
          <p:cNvSpPr txBox="1"/>
          <p:nvPr/>
        </p:nvSpPr>
        <p:spPr>
          <a:xfrm>
            <a:off x="914401" y="964375"/>
            <a:ext cx="7735200" cy="346800"/>
          </a:xfrm>
          <a:prstGeom prst="rect">
            <a:avLst/>
          </a:prstGeom>
          <a:noFill/>
          <a:ln>
            <a:noFill/>
          </a:ln>
        </p:spPr>
        <p:txBody>
          <a:bodyPr spcFirstLastPara="1" wrap="square" lIns="91425" tIns="45700" rIns="91425" bIns="45700" anchor="t" anchorCtr="0">
            <a:noAutofit/>
          </a:bodyPr>
          <a:lstStyle/>
          <a:p>
            <a:pPr marL="0" marR="0" lvl="0" indent="0" algn="l" rtl="0">
              <a:lnSpc>
                <a:spcPct val="91666"/>
              </a:lnSpc>
              <a:spcBef>
                <a:spcPts val="0"/>
              </a:spcBef>
              <a:spcAft>
                <a:spcPts val="0"/>
              </a:spcAft>
              <a:buClr>
                <a:srgbClr val="1E4E79"/>
              </a:buClr>
              <a:buSzPts val="2400"/>
              <a:buFont typeface="Arial"/>
              <a:buNone/>
            </a:pPr>
            <a:r>
              <a:rPr lang="es-CO" sz="2400" b="1" dirty="0">
                <a:solidFill>
                  <a:srgbClr val="1E4E79"/>
                </a:solidFill>
                <a:latin typeface="Verdana"/>
                <a:ea typeface="Verdana"/>
                <a:cs typeface="Verdana"/>
                <a:sym typeface="Verdana"/>
              </a:rPr>
              <a:t>ELEMENTOS DE LA RENDICIÓN DE CUENTAS</a:t>
            </a:r>
            <a:endParaRPr dirty="0"/>
          </a:p>
        </p:txBody>
      </p:sp>
      <p:pic>
        <p:nvPicPr>
          <p:cNvPr id="17" name="Google Shape;151;p4">
            <a:extLst>
              <a:ext uri="{FF2B5EF4-FFF2-40B4-BE49-F238E27FC236}">
                <a16:creationId xmlns:a16="http://schemas.microsoft.com/office/drawing/2014/main" id="{46D5B13F-0421-4F6A-B0C4-141583DD59D1}"/>
              </a:ext>
            </a:extLst>
          </p:cNvPr>
          <p:cNvPicPr preferRelativeResize="0"/>
          <p:nvPr/>
        </p:nvPicPr>
        <p:blipFill>
          <a:blip r:embed="rId2">
            <a:alphaModFix/>
          </a:blip>
          <a:stretch>
            <a:fillRect/>
          </a:stretch>
        </p:blipFill>
        <p:spPr>
          <a:xfrm>
            <a:off x="914400" y="1522645"/>
            <a:ext cx="9868309" cy="4789916"/>
          </a:xfrm>
          <a:prstGeom prst="rect">
            <a:avLst/>
          </a:prstGeom>
          <a:noFill/>
          <a:ln>
            <a:noFill/>
          </a:ln>
        </p:spPr>
      </p:pic>
    </p:spTree>
    <p:extLst>
      <p:ext uri="{BB962C8B-B14F-4D97-AF65-F5344CB8AC3E}">
        <p14:creationId xmlns:p14="http://schemas.microsoft.com/office/powerpoint/2010/main" val="366404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p2">
            <a:extLst>
              <a:ext uri="{FF2B5EF4-FFF2-40B4-BE49-F238E27FC236}">
                <a16:creationId xmlns:a16="http://schemas.microsoft.com/office/drawing/2014/main" id="{6831045E-9B3D-DA1C-EF8E-47B2810F4E3E}"/>
              </a:ext>
            </a:extLst>
          </p:cNvPr>
          <p:cNvSpPr txBox="1"/>
          <p:nvPr/>
        </p:nvSpPr>
        <p:spPr>
          <a:xfrm>
            <a:off x="956668" y="2633659"/>
            <a:ext cx="10278663" cy="15965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Helvetica Neue"/>
              <a:buNone/>
            </a:pPr>
            <a:br>
              <a:rPr lang="es-MX" sz="3200" b="1" i="0" u="none" strike="noStrike" cap="none" dirty="0">
                <a:solidFill>
                  <a:schemeClr val="lt1"/>
                </a:solidFill>
                <a:latin typeface="Verdana"/>
                <a:ea typeface="Verdana"/>
                <a:cs typeface="Verdana"/>
                <a:sym typeface="Verdana"/>
              </a:rPr>
            </a:br>
            <a:r>
              <a:rPr lang="es-MX" sz="3200" b="1" i="0" u="none" strike="noStrike" cap="none" dirty="0">
                <a:solidFill>
                  <a:schemeClr val="lt1"/>
                </a:solidFill>
                <a:latin typeface="Verdana"/>
                <a:ea typeface="Verdana"/>
                <a:cs typeface="Verdana"/>
                <a:sym typeface="Verdana"/>
              </a:rPr>
              <a:t>RENDICIÓN DE CUENTAS </a:t>
            </a:r>
            <a:endParaRPr dirty="0"/>
          </a:p>
          <a:p>
            <a:pPr marL="0" marR="0" lvl="0" indent="0" algn="ctr" rtl="0">
              <a:lnSpc>
                <a:spcPct val="90000"/>
              </a:lnSpc>
              <a:spcBef>
                <a:spcPts val="0"/>
              </a:spcBef>
              <a:spcAft>
                <a:spcPts val="0"/>
              </a:spcAft>
              <a:buClr>
                <a:schemeClr val="lt1"/>
              </a:buClr>
              <a:buSzPts val="4800"/>
              <a:buFont typeface="Helvetica Neue"/>
              <a:buNone/>
            </a:pPr>
            <a:r>
              <a:rPr lang="es-MX" sz="3200" b="1" i="0" u="none" strike="noStrike" cap="none" dirty="0">
                <a:solidFill>
                  <a:schemeClr val="lt1"/>
                </a:solidFill>
                <a:latin typeface="Verdana"/>
                <a:ea typeface="Verdana"/>
                <a:cs typeface="Verdana"/>
                <a:sym typeface="Verdana"/>
              </a:rPr>
              <a:t>VIGENCIA 2023</a:t>
            </a:r>
            <a:endParaRPr sz="3200" b="1" i="0" u="none" strike="noStrike" cap="none" dirty="0">
              <a:solidFill>
                <a:schemeClr val="lt1"/>
              </a:solidFill>
              <a:latin typeface="Verdana"/>
              <a:ea typeface="Verdana"/>
              <a:cs typeface="Verdana"/>
              <a:sym typeface="Verdana"/>
            </a:endParaRPr>
          </a:p>
        </p:txBody>
      </p:sp>
      <p:sp>
        <p:nvSpPr>
          <p:cNvPr id="4" name="Google Shape;128;p2">
            <a:extLst>
              <a:ext uri="{FF2B5EF4-FFF2-40B4-BE49-F238E27FC236}">
                <a16:creationId xmlns:a16="http://schemas.microsoft.com/office/drawing/2014/main" id="{51DF3F5A-FA25-43AB-A927-DE4E113C369C}"/>
              </a:ext>
            </a:extLst>
          </p:cNvPr>
          <p:cNvSpPr/>
          <p:nvPr/>
        </p:nvSpPr>
        <p:spPr>
          <a:xfrm>
            <a:off x="0" y="819253"/>
            <a:ext cx="12192000" cy="5219493"/>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 name="Rectángulo 6">
            <a:extLst>
              <a:ext uri="{FF2B5EF4-FFF2-40B4-BE49-F238E27FC236}">
                <a16:creationId xmlns:a16="http://schemas.microsoft.com/office/drawing/2014/main" id="{DC3CD0EC-327B-4DFE-8FF0-D197EB4495EE}"/>
              </a:ext>
            </a:extLst>
          </p:cNvPr>
          <p:cNvSpPr/>
          <p:nvPr/>
        </p:nvSpPr>
        <p:spPr>
          <a:xfrm>
            <a:off x="-1" y="2551837"/>
            <a:ext cx="12192001" cy="1938992"/>
          </a:xfrm>
          <a:prstGeom prst="rect">
            <a:avLst/>
          </a:prstGeom>
        </p:spPr>
        <p:txBody>
          <a:bodyPr wrap="square">
            <a:spAutoFit/>
          </a:bodyPr>
          <a:lstStyle/>
          <a:p>
            <a:pPr algn="ctr"/>
            <a:br>
              <a:rPr lang="es-ES" dirty="0"/>
            </a:br>
            <a:br>
              <a:rPr lang="es-ES" b="1" dirty="0">
                <a:solidFill>
                  <a:srgbClr val="FFFFFF"/>
                </a:solidFill>
                <a:latin typeface="Verdana" panose="020B0604030504040204" pitchFamily="34" charset="0"/>
              </a:rPr>
            </a:br>
            <a:r>
              <a:rPr lang="es-ES" sz="2400" b="1" dirty="0">
                <a:solidFill>
                  <a:srgbClr val="FFFFFF"/>
                </a:solidFill>
                <a:latin typeface="Verdana" panose="020B0604030504040204" pitchFamily="34" charset="0"/>
                <a:ea typeface="Verdana" panose="020B0604030504040204" pitchFamily="34" charset="0"/>
              </a:rPr>
              <a:t>RENDICIÓN DE CUENTAS </a:t>
            </a:r>
            <a:endParaRPr lang="es-ES" sz="2400" dirty="0">
              <a:latin typeface="Verdana" panose="020B0604030504040204" pitchFamily="34" charset="0"/>
              <a:ea typeface="Verdana" panose="020B0604030504040204" pitchFamily="34" charset="0"/>
            </a:endParaRPr>
          </a:p>
          <a:p>
            <a:pPr algn="ctr"/>
            <a:r>
              <a:rPr lang="es-ES" sz="2400" b="1" dirty="0">
                <a:solidFill>
                  <a:srgbClr val="FFFFFF"/>
                </a:solidFill>
                <a:latin typeface="Verdana" panose="020B0604030504040204" pitchFamily="34" charset="0"/>
                <a:ea typeface="Verdana" panose="020B0604030504040204" pitchFamily="34" charset="0"/>
              </a:rPr>
              <a:t>VIGENCIA 2023</a:t>
            </a:r>
            <a:endParaRPr lang="es-ES" sz="2400" dirty="0">
              <a:latin typeface="Verdana" panose="020B0604030504040204" pitchFamily="34" charset="0"/>
              <a:ea typeface="Verdana" panose="020B0604030504040204" pitchFamily="34" charset="0"/>
            </a:endParaRPr>
          </a:p>
          <a:p>
            <a:br>
              <a:rPr lang="es-ES" dirty="0"/>
            </a:br>
            <a:endParaRPr lang="es-CO" dirty="0"/>
          </a:p>
        </p:txBody>
      </p:sp>
    </p:spTree>
    <p:extLst>
      <p:ext uri="{BB962C8B-B14F-4D97-AF65-F5344CB8AC3E}">
        <p14:creationId xmlns:p14="http://schemas.microsoft.com/office/powerpoint/2010/main" val="125557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6">
            <a:extLst>
              <a:ext uri="{FF2B5EF4-FFF2-40B4-BE49-F238E27FC236}">
                <a16:creationId xmlns:a16="http://schemas.microsoft.com/office/drawing/2014/main" id="{C1718213-2526-EE11-21C5-808BD0DA4463}"/>
              </a:ext>
            </a:extLst>
          </p:cNvPr>
          <p:cNvSpPr/>
          <p:nvPr/>
        </p:nvSpPr>
        <p:spPr>
          <a:xfrm>
            <a:off x="6499273" y="1825440"/>
            <a:ext cx="5214797" cy="4267385"/>
          </a:xfrm>
          <a:prstGeom prst="roundRect">
            <a:avLst>
              <a:gd name="adj" fmla="val 8810"/>
            </a:avLst>
          </a:prstGeom>
          <a:solidFill>
            <a:schemeClr val="accent1">
              <a:lumMod val="20000"/>
              <a:lumOff val="8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redondeado 36">
            <a:extLst>
              <a:ext uri="{FF2B5EF4-FFF2-40B4-BE49-F238E27FC236}">
                <a16:creationId xmlns:a16="http://schemas.microsoft.com/office/drawing/2014/main" id="{11402383-00DD-14E9-A7A7-E36B66F8FA20}"/>
              </a:ext>
            </a:extLst>
          </p:cNvPr>
          <p:cNvSpPr/>
          <p:nvPr/>
        </p:nvSpPr>
        <p:spPr>
          <a:xfrm>
            <a:off x="477930" y="1825440"/>
            <a:ext cx="5618070" cy="4267385"/>
          </a:xfrm>
          <a:prstGeom prst="roundRect">
            <a:avLst>
              <a:gd name="adj" fmla="val 8810"/>
            </a:avLst>
          </a:prstGeom>
          <a:solidFill>
            <a:schemeClr val="accent1">
              <a:lumMod val="20000"/>
              <a:lumOff val="80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2 Rectángulo">
            <a:extLst>
              <a:ext uri="{FF2B5EF4-FFF2-40B4-BE49-F238E27FC236}">
                <a16:creationId xmlns:a16="http://schemas.microsoft.com/office/drawing/2014/main" id="{92741BC8-B34E-46E5-9333-A4C1B4F8EF99}"/>
              </a:ext>
            </a:extLst>
          </p:cNvPr>
          <p:cNvSpPr>
            <a:spLocks noChangeArrowheads="1"/>
          </p:cNvSpPr>
          <p:nvPr/>
        </p:nvSpPr>
        <p:spPr bwMode="auto">
          <a:xfrm>
            <a:off x="687912" y="2063042"/>
            <a:ext cx="5198105" cy="3792179"/>
          </a:xfrm>
          <a:prstGeom prst="rect">
            <a:avLst/>
          </a:prstGeom>
          <a:noFill/>
          <a:ln w="9525">
            <a:noFill/>
            <a:miter lim="800000"/>
            <a:headEnd/>
            <a:tailEnd/>
          </a:ln>
        </p:spPr>
        <p:txBody>
          <a:bodyPr wrap="square" lIns="97903" tIns="48952" rIns="97903" bIns="48952">
            <a:spAutoFit/>
          </a:bodyPr>
          <a:lstStyle/>
          <a:p>
            <a:pPr lvl="0" algn="just" defTabSz="978966" fontAlgn="base">
              <a:spcBef>
                <a:spcPct val="0"/>
              </a:spcBef>
              <a:spcAft>
                <a:spcPct val="0"/>
              </a:spcAft>
              <a:buClr>
                <a:srgbClr val="0070C0"/>
              </a:buClr>
              <a:defRPr/>
            </a:pPr>
            <a:r>
              <a:rPr lang="es-MX" sz="1200" dirty="0">
                <a:solidFill>
                  <a:srgbClr val="265085"/>
                </a:solidFill>
                <a:latin typeface="Verdana" panose="020B0604030504040204" pitchFamily="34" charset="0"/>
                <a:ea typeface="Verdana" panose="020B0604030504040204" pitchFamily="34" charset="0"/>
                <a:cs typeface="Arial" panose="020B0604020202020204" pitchFamily="34" charset="0"/>
              </a:rPr>
              <a:t>El Pasado 14 de noviembre de 2024, se realizó la Audiencia Pública de Rendición de Cuentas Vigencia 2023 del Instituto Nacional Penitenciario y Carcelario desde el Salón de la Constitución en el Congreso de la República en la ciudad de Bogotá,  en la cual se buscó informar a la ciudadanía, población privada de la libertad y sus familias, funcionarios, demás grupos de valor y de </a:t>
            </a:r>
            <a:r>
              <a:rPr kumimoji="0" lang="es-MX" sz="1200" b="0" i="0" u="none" strike="noStrike" kern="1200" cap="none" spc="0" normalizeH="0" baseline="0" noProof="0" dirty="0">
                <a:ln>
                  <a:noFill/>
                </a:ln>
                <a:solidFill>
                  <a:srgbClr val="265085"/>
                </a:solidFill>
                <a:effectLst/>
                <a:uLnTx/>
                <a:uFillTx/>
                <a:latin typeface="Verdana" panose="020B0604030504040204" pitchFamily="34" charset="0"/>
                <a:ea typeface="Verdana" panose="020B0604030504040204" pitchFamily="34" charset="0"/>
                <a:cs typeface="Arial" panose="020B0604020202020204" pitchFamily="34" charset="0"/>
              </a:rPr>
              <a:t>interés, los avances en materia penitenciaria y carcelaria, así como las metas en la gestión.</a:t>
            </a:r>
          </a:p>
          <a:p>
            <a:pPr marL="0" marR="0" lvl="0" indent="0" algn="just" defTabSz="978966" rtl="0" eaLnBrk="1" fontAlgn="base" latinLnBrk="0" hangingPunct="1">
              <a:lnSpc>
                <a:spcPct val="100000"/>
              </a:lnSpc>
              <a:spcBef>
                <a:spcPct val="0"/>
              </a:spcBef>
              <a:spcAft>
                <a:spcPct val="0"/>
              </a:spcAft>
              <a:buClr>
                <a:srgbClr val="0070C0"/>
              </a:buClr>
              <a:buSzTx/>
              <a:buFontTx/>
              <a:buNone/>
              <a:tabLst/>
              <a:defRPr/>
            </a:pPr>
            <a:endParaRPr kumimoji="0" lang="es-MX" sz="1200" b="0" i="0" u="none" strike="noStrike" kern="1200" cap="none" spc="0" normalizeH="0" baseline="0" noProof="0" dirty="0">
              <a:ln>
                <a:noFill/>
              </a:ln>
              <a:solidFill>
                <a:srgbClr val="265085"/>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just" defTabSz="978966" rtl="0" eaLnBrk="1" fontAlgn="base" latinLnBrk="0" hangingPunct="1">
              <a:lnSpc>
                <a:spcPct val="100000"/>
              </a:lnSpc>
              <a:spcBef>
                <a:spcPct val="0"/>
              </a:spcBef>
              <a:spcAft>
                <a:spcPct val="0"/>
              </a:spcAft>
              <a:buClr>
                <a:srgbClr val="0070C0"/>
              </a:buClr>
              <a:buSzTx/>
              <a:buFontTx/>
              <a:buNone/>
              <a:tabLst/>
              <a:defRPr/>
            </a:pPr>
            <a:r>
              <a:rPr kumimoji="0" lang="es-MX" sz="1200" b="0" i="0" u="none" strike="noStrike" kern="1200" cap="none" spc="0" normalizeH="0" baseline="0" noProof="0" dirty="0">
                <a:ln>
                  <a:noFill/>
                </a:ln>
                <a:solidFill>
                  <a:srgbClr val="265085"/>
                </a:solidFill>
                <a:effectLst/>
                <a:uLnTx/>
                <a:uFillTx/>
                <a:latin typeface="Verdana" panose="020B0604030504040204" pitchFamily="34" charset="0"/>
                <a:ea typeface="Verdana" panose="020B0604030504040204" pitchFamily="34" charset="0"/>
                <a:cs typeface="Arial" panose="020B0604020202020204" pitchFamily="34" charset="0"/>
              </a:rPr>
              <a:t>Los principales temas abordados durante la Audiencia Pública, fueron de conformidad a los temas de interés, en la encuesta previa realizada en el mes de Abril:</a:t>
            </a:r>
          </a:p>
          <a:p>
            <a:pPr marL="0" marR="0" lvl="0" indent="0" algn="just" defTabSz="978966" rtl="0" eaLnBrk="1" fontAlgn="base" latinLnBrk="0" hangingPunct="1">
              <a:lnSpc>
                <a:spcPct val="100000"/>
              </a:lnSpc>
              <a:spcBef>
                <a:spcPct val="0"/>
              </a:spcBef>
              <a:spcAft>
                <a:spcPct val="0"/>
              </a:spcAft>
              <a:buClr>
                <a:srgbClr val="0070C0"/>
              </a:buClr>
              <a:buSzTx/>
              <a:buFontTx/>
              <a:buNone/>
              <a:tabLst/>
              <a:defRPr/>
            </a:pPr>
            <a:endParaRPr kumimoji="0" lang="es-MX" sz="1200" b="0" i="0" u="none" strike="noStrike" kern="1200" cap="none" spc="0" normalizeH="0" baseline="0" noProof="0" dirty="0">
              <a:ln>
                <a:noFill/>
              </a:ln>
              <a:solidFill>
                <a:srgbClr val="265085"/>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just" defTabSz="978966" rtl="0" eaLnBrk="1" fontAlgn="base" latinLnBrk="0" hangingPunct="1">
              <a:lnSpc>
                <a:spcPct val="100000"/>
              </a:lnSpc>
              <a:spcBef>
                <a:spcPct val="0"/>
              </a:spcBef>
              <a:spcAft>
                <a:spcPct val="0"/>
              </a:spcAft>
              <a:buClr>
                <a:srgbClr val="0070C0"/>
              </a:buClr>
              <a:buSzTx/>
              <a:buFontTx/>
              <a:buNone/>
              <a:tabLst/>
              <a:defRPr/>
            </a:pPr>
            <a:endParaRPr kumimoji="0" lang="es-MX" sz="1200" b="0" i="0" u="none" strike="noStrike" kern="1200" cap="none" spc="0" normalizeH="0" baseline="0" noProof="0" dirty="0">
              <a:ln>
                <a:noFill/>
              </a:ln>
              <a:solidFill>
                <a:srgbClr val="265085"/>
              </a:solidFill>
              <a:effectLst/>
              <a:uLnTx/>
              <a:uFillTx/>
              <a:latin typeface="Verdana" panose="020B0604030504040204" pitchFamily="34" charset="0"/>
              <a:ea typeface="Verdana" panose="020B0604030504040204" pitchFamily="34" charset="0"/>
              <a:cs typeface="Arial" panose="020B0604020202020204" pitchFamily="34" charset="0"/>
            </a:endParaRPr>
          </a:p>
          <a:p>
            <a:r>
              <a:rPr lang="es-CO" sz="1200" dirty="0">
                <a:solidFill>
                  <a:srgbClr val="265085"/>
                </a:solidFill>
                <a:latin typeface="Verdana" panose="020B0604030504040204" pitchFamily="34" charset="0"/>
                <a:ea typeface="Verdana" panose="020B0604030504040204" pitchFamily="34" charset="0"/>
                <a:cs typeface="Arial" panose="020B0604020202020204" pitchFamily="34" charset="0"/>
              </a:rPr>
              <a:t>1.  Ejecución Presupuestal y Financiera 	</a:t>
            </a:r>
          </a:p>
          <a:p>
            <a:r>
              <a:rPr lang="es-CO" sz="1200" dirty="0">
                <a:solidFill>
                  <a:srgbClr val="265085"/>
                </a:solidFill>
                <a:latin typeface="Verdana" panose="020B0604030504040204" pitchFamily="34" charset="0"/>
                <a:ea typeface="Verdana" panose="020B0604030504040204" pitchFamily="34" charset="0"/>
                <a:cs typeface="Arial" panose="020B0604020202020204" pitchFamily="34" charset="0"/>
              </a:rPr>
              <a:t>2.  Seguridad Penitenciaria 	</a:t>
            </a:r>
          </a:p>
          <a:p>
            <a:pPr marL="228600" indent="-228600">
              <a:buAutoNum type="arabicPeriod" startAt="3"/>
            </a:pPr>
            <a:r>
              <a:rPr lang="es-MX" sz="1200" dirty="0">
                <a:solidFill>
                  <a:srgbClr val="265085"/>
                </a:solidFill>
                <a:latin typeface="Verdana" panose="020B0604030504040204" pitchFamily="34" charset="0"/>
                <a:ea typeface="Verdana" panose="020B0604030504040204" pitchFamily="34" charset="0"/>
                <a:cs typeface="Arial" panose="020B0604020202020204" pitchFamily="34" charset="0"/>
              </a:rPr>
              <a:t>Atención Social y Tratamiento Penitenciario 4. </a:t>
            </a:r>
          </a:p>
          <a:p>
            <a:pPr marL="228600" indent="-228600">
              <a:buAutoNum type="arabicPeriod" startAt="3"/>
            </a:pPr>
            <a:r>
              <a:rPr lang="es-MX" sz="1200" dirty="0">
                <a:solidFill>
                  <a:srgbClr val="265085"/>
                </a:solidFill>
                <a:latin typeface="Verdana" panose="020B0604030504040204" pitchFamily="34" charset="0"/>
                <a:ea typeface="Verdana" panose="020B0604030504040204" pitchFamily="34" charset="0"/>
                <a:cs typeface="Arial" panose="020B0604020202020204" pitchFamily="34" charset="0"/>
              </a:rPr>
              <a:t>Transparencia y Lucha contra la corrupción </a:t>
            </a:r>
          </a:p>
          <a:p>
            <a:r>
              <a:rPr lang="es-MX" sz="1200" dirty="0">
                <a:solidFill>
                  <a:srgbClr val="265085"/>
                </a:solidFill>
                <a:latin typeface="Verdana" panose="020B0604030504040204" pitchFamily="34" charset="0"/>
                <a:ea typeface="Verdana" panose="020B0604030504040204" pitchFamily="34" charset="0"/>
                <a:cs typeface="Arial" panose="020B0604020202020204" pitchFamily="34" charset="0"/>
              </a:rPr>
              <a:t>5.  Gestión del Talento Humano 	</a:t>
            </a:r>
          </a:p>
          <a:p>
            <a:pPr marL="0" marR="0" lvl="0" indent="0" algn="just" defTabSz="978966" rtl="0" eaLnBrk="1" fontAlgn="base" latinLnBrk="0" hangingPunct="1">
              <a:lnSpc>
                <a:spcPct val="100000"/>
              </a:lnSpc>
              <a:spcBef>
                <a:spcPct val="0"/>
              </a:spcBef>
              <a:spcAft>
                <a:spcPct val="0"/>
              </a:spcAft>
              <a:buClr>
                <a:srgbClr val="0070C0"/>
              </a:buClr>
              <a:buSzTx/>
              <a:buFontTx/>
              <a:buNone/>
              <a:tabLst/>
              <a:defRPr/>
            </a:pPr>
            <a:endParaRPr kumimoji="0" lang="es-MX" sz="1200" b="0" i="0" u="none" strike="noStrike" kern="1200" cap="none" spc="0" normalizeH="0" baseline="0" noProof="0" dirty="0">
              <a:ln>
                <a:noFill/>
              </a:ln>
              <a:solidFill>
                <a:srgbClr val="265085"/>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7" name="Marcador de texto 3"/>
          <p:cNvSpPr txBox="1">
            <a:spLocks/>
          </p:cNvSpPr>
          <p:nvPr/>
        </p:nvSpPr>
        <p:spPr>
          <a:xfrm>
            <a:off x="687912" y="1186450"/>
            <a:ext cx="5601662" cy="3467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s-CO"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INTRODUCCIÓN</a:t>
            </a:r>
          </a:p>
        </p:txBody>
      </p:sp>
      <p:sp>
        <p:nvSpPr>
          <p:cNvPr id="2" name="Rectángulo 1"/>
          <p:cNvSpPr/>
          <p:nvPr/>
        </p:nvSpPr>
        <p:spPr>
          <a:xfrm>
            <a:off x="6814278" y="2052982"/>
            <a:ext cx="4537299" cy="1200329"/>
          </a:xfrm>
          <a:prstGeom prst="rect">
            <a:avLst/>
          </a:prstGeom>
        </p:spPr>
        <p:txBody>
          <a:bodyPr wrap="square">
            <a:spAutoFit/>
          </a:bodyPr>
          <a:lstStyle/>
          <a:p>
            <a:pPr lvl="0" algn="just" defTabSz="978966" fontAlgn="base">
              <a:spcBef>
                <a:spcPct val="0"/>
              </a:spcBef>
              <a:spcAft>
                <a:spcPct val="0"/>
              </a:spcAft>
              <a:buClr>
                <a:srgbClr val="0070C0"/>
              </a:buClr>
              <a:defRPr/>
            </a:pPr>
            <a:r>
              <a:rPr lang="es-MX" sz="1200" dirty="0">
                <a:solidFill>
                  <a:srgbClr val="265085"/>
                </a:solidFill>
                <a:latin typeface="Verdana" panose="020B0604030504040204" pitchFamily="34" charset="0"/>
                <a:ea typeface="Verdana" panose="020B0604030504040204" pitchFamily="34" charset="0"/>
                <a:cs typeface="Arial" panose="020B0604020202020204" pitchFamily="34" charset="0"/>
              </a:rPr>
              <a:t>La Audiencia Pública del INPEC fue transmitida a nivel nacional a través de la plataforma LIFESIZE, participación de la población privada de la libertad, funcionarios en los establecimientos de reclusión del orden nacional y ciudadanía en general que siguió la transmisión en vivo.</a:t>
            </a:r>
          </a:p>
        </p:txBody>
      </p:sp>
      <p:pic>
        <p:nvPicPr>
          <p:cNvPr id="8" name="Imagen 7">
            <a:extLst>
              <a:ext uri="{FF2B5EF4-FFF2-40B4-BE49-F238E27FC236}">
                <a16:creationId xmlns:a16="http://schemas.microsoft.com/office/drawing/2014/main" id="{158DF1B4-C262-BFF8-1D77-8A12C187D78C}"/>
              </a:ext>
            </a:extLst>
          </p:cNvPr>
          <p:cNvPicPr>
            <a:picLocks noChangeAspect="1"/>
          </p:cNvPicPr>
          <p:nvPr/>
        </p:nvPicPr>
        <p:blipFill>
          <a:blip r:embed="rId2"/>
          <a:stretch>
            <a:fillRect/>
          </a:stretch>
        </p:blipFill>
        <p:spPr>
          <a:xfrm>
            <a:off x="7940016" y="3350686"/>
            <a:ext cx="2285821" cy="2742139"/>
          </a:xfrm>
          <a:prstGeom prst="rect">
            <a:avLst/>
          </a:prstGeom>
        </p:spPr>
      </p:pic>
      <p:sp>
        <p:nvSpPr>
          <p:cNvPr id="9" name="Google Shape;43;p42">
            <a:extLst>
              <a:ext uri="{FF2B5EF4-FFF2-40B4-BE49-F238E27FC236}">
                <a16:creationId xmlns:a16="http://schemas.microsoft.com/office/drawing/2014/main" id="{F51D38C4-9372-4143-9C2B-595A2E12CDAA}"/>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173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oogle Shape;169;p6">
            <a:extLst>
              <a:ext uri="{FF2B5EF4-FFF2-40B4-BE49-F238E27FC236}">
                <a16:creationId xmlns:a16="http://schemas.microsoft.com/office/drawing/2014/main" id="{9E2F24F1-444F-441A-A776-8B8E1C6539E8}"/>
              </a:ext>
            </a:extLst>
          </p:cNvPr>
          <p:cNvGrpSpPr/>
          <p:nvPr/>
        </p:nvGrpSpPr>
        <p:grpSpPr>
          <a:xfrm rot="-2831963">
            <a:off x="1226931" y="1763813"/>
            <a:ext cx="1182129" cy="1162223"/>
            <a:chOff x="638646" y="2061838"/>
            <a:chExt cx="1325713" cy="1303389"/>
          </a:xfrm>
        </p:grpSpPr>
        <p:sp>
          <p:nvSpPr>
            <p:cNvPr id="65" name="Google Shape;170;p6">
              <a:extLst>
                <a:ext uri="{FF2B5EF4-FFF2-40B4-BE49-F238E27FC236}">
                  <a16:creationId xmlns:a16="http://schemas.microsoft.com/office/drawing/2014/main" id="{0C6AC1F2-B4A6-4B25-8C8B-447D913E42A6}"/>
                </a:ext>
              </a:extLst>
            </p:cNvPr>
            <p:cNvSpPr/>
            <p:nvPr/>
          </p:nvSpPr>
          <p:spPr>
            <a:xfrm>
              <a:off x="706451" y="2061838"/>
              <a:ext cx="1257908" cy="1257908"/>
            </a:xfrm>
            <a:prstGeom prst="ellipse">
              <a:avLst/>
            </a:prstGeom>
            <a:solidFill>
              <a:srgbClr val="F2F7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171;p6">
              <a:extLst>
                <a:ext uri="{FF2B5EF4-FFF2-40B4-BE49-F238E27FC236}">
                  <a16:creationId xmlns:a16="http://schemas.microsoft.com/office/drawing/2014/main" id="{3A0C97AD-D00F-40B0-BED4-ED3226E7FB4A}"/>
                </a:ext>
              </a:extLst>
            </p:cNvPr>
            <p:cNvPicPr preferRelativeResize="0"/>
            <p:nvPr/>
          </p:nvPicPr>
          <p:blipFill rotWithShape="1">
            <a:blip r:embed="rId2">
              <a:alphaModFix/>
            </a:blip>
            <a:srcRect/>
            <a:stretch/>
          </p:blipFill>
          <p:spPr>
            <a:xfrm>
              <a:off x="638646" y="2119217"/>
              <a:ext cx="1229730" cy="1246010"/>
            </a:xfrm>
            <a:prstGeom prst="rect">
              <a:avLst/>
            </a:prstGeom>
            <a:noFill/>
            <a:ln>
              <a:noFill/>
            </a:ln>
          </p:spPr>
        </p:pic>
      </p:grpSp>
      <p:sp>
        <p:nvSpPr>
          <p:cNvPr id="22" name="Marcador de texto 3"/>
          <p:cNvSpPr txBox="1">
            <a:spLocks/>
          </p:cNvSpPr>
          <p:nvPr/>
        </p:nvSpPr>
        <p:spPr>
          <a:xfrm>
            <a:off x="546387" y="852052"/>
            <a:ext cx="7073816" cy="3467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s-CO"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PARTICIPANTES AUDIENCIA PÚBLICA</a:t>
            </a:r>
          </a:p>
        </p:txBody>
      </p:sp>
      <p:sp>
        <p:nvSpPr>
          <p:cNvPr id="28" name="Google Shape;43;p42">
            <a:extLst>
              <a:ext uri="{FF2B5EF4-FFF2-40B4-BE49-F238E27FC236}">
                <a16:creationId xmlns:a16="http://schemas.microsoft.com/office/drawing/2014/main" id="{2761C0A6-916B-4F57-9AEE-358908077986}"/>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30" name="Google Shape;167;p6">
            <a:extLst>
              <a:ext uri="{FF2B5EF4-FFF2-40B4-BE49-F238E27FC236}">
                <a16:creationId xmlns:a16="http://schemas.microsoft.com/office/drawing/2014/main" id="{728B868B-4CB5-4696-ABA2-F4ECC3773987}"/>
              </a:ext>
            </a:extLst>
          </p:cNvPr>
          <p:cNvSpPr/>
          <p:nvPr/>
        </p:nvSpPr>
        <p:spPr>
          <a:xfrm>
            <a:off x="2717278" y="2018234"/>
            <a:ext cx="4213445" cy="786644"/>
          </a:xfrm>
          <a:prstGeom prst="roundRect">
            <a:avLst>
              <a:gd name="adj" fmla="val 16667"/>
            </a:avLst>
          </a:prstGeom>
          <a:solidFill>
            <a:srgbClr val="DDEAF6">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168;p6">
            <a:extLst>
              <a:ext uri="{FF2B5EF4-FFF2-40B4-BE49-F238E27FC236}">
                <a16:creationId xmlns:a16="http://schemas.microsoft.com/office/drawing/2014/main" id="{BF42C33F-4D17-4761-8374-23A5C83E8494}"/>
              </a:ext>
            </a:extLst>
          </p:cNvPr>
          <p:cNvSpPr/>
          <p:nvPr/>
        </p:nvSpPr>
        <p:spPr>
          <a:xfrm>
            <a:off x="3973572" y="2088390"/>
            <a:ext cx="2777513"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65085"/>
              </a:buClr>
              <a:buSzPts val="1200"/>
              <a:buFont typeface="Verdana"/>
              <a:buNone/>
            </a:pPr>
            <a:r>
              <a:rPr lang="es-CO" sz="1200" b="1" dirty="0">
                <a:solidFill>
                  <a:srgbClr val="265085"/>
                </a:solidFill>
                <a:latin typeface="Verdana"/>
                <a:ea typeface="Verdana"/>
                <a:cs typeface="Verdana"/>
                <a:sym typeface="Verdana"/>
              </a:rPr>
              <a:t>C</a:t>
            </a:r>
            <a:r>
              <a:rPr lang="es-CO" sz="1200" b="1" i="0" u="none" strike="noStrike" cap="none" dirty="0">
                <a:solidFill>
                  <a:srgbClr val="265085"/>
                </a:solidFill>
                <a:latin typeface="Verdana"/>
                <a:ea typeface="Verdana"/>
                <a:cs typeface="Verdana"/>
                <a:sym typeface="Verdana"/>
              </a:rPr>
              <a:t>onexiones directas a nivel nacional por la plataforma LIFE SIZE</a:t>
            </a:r>
            <a:endParaRPr dirty="0"/>
          </a:p>
        </p:txBody>
      </p:sp>
      <p:sp>
        <p:nvSpPr>
          <p:cNvPr id="32" name="Google Shape;172;p6">
            <a:extLst>
              <a:ext uri="{FF2B5EF4-FFF2-40B4-BE49-F238E27FC236}">
                <a16:creationId xmlns:a16="http://schemas.microsoft.com/office/drawing/2014/main" id="{D2B6F2B6-C2F8-406C-B2B8-39A45B93E484}"/>
              </a:ext>
            </a:extLst>
          </p:cNvPr>
          <p:cNvSpPr/>
          <p:nvPr/>
        </p:nvSpPr>
        <p:spPr>
          <a:xfrm>
            <a:off x="6872536" y="3509123"/>
            <a:ext cx="4213500" cy="786600"/>
          </a:xfrm>
          <a:prstGeom prst="roundRect">
            <a:avLst>
              <a:gd name="adj" fmla="val 16667"/>
            </a:avLst>
          </a:prstGeom>
          <a:solidFill>
            <a:srgbClr val="DDEAF6">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173;p6">
            <a:extLst>
              <a:ext uri="{FF2B5EF4-FFF2-40B4-BE49-F238E27FC236}">
                <a16:creationId xmlns:a16="http://schemas.microsoft.com/office/drawing/2014/main" id="{AF5F3758-BB50-4C1B-9A86-60895FB90FB4}"/>
              </a:ext>
            </a:extLst>
          </p:cNvPr>
          <p:cNvSpPr/>
          <p:nvPr/>
        </p:nvSpPr>
        <p:spPr>
          <a:xfrm>
            <a:off x="8375216" y="3689708"/>
            <a:ext cx="2691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200" b="1" dirty="0">
                <a:solidFill>
                  <a:srgbClr val="265085"/>
                </a:solidFill>
                <a:latin typeface="Verdana"/>
                <a:ea typeface="Verdana"/>
                <a:cs typeface="Verdana"/>
                <a:sym typeface="Verdana"/>
              </a:rPr>
              <a:t>Número de Evaluaciones Realizadas</a:t>
            </a:r>
            <a:endParaRPr dirty="0"/>
          </a:p>
        </p:txBody>
      </p:sp>
      <p:grpSp>
        <p:nvGrpSpPr>
          <p:cNvPr id="34" name="Google Shape;174;p6">
            <a:extLst>
              <a:ext uri="{FF2B5EF4-FFF2-40B4-BE49-F238E27FC236}">
                <a16:creationId xmlns:a16="http://schemas.microsoft.com/office/drawing/2014/main" id="{83F0B50B-34B5-4FF8-86CB-BE0E5F9FF02A}"/>
              </a:ext>
            </a:extLst>
          </p:cNvPr>
          <p:cNvGrpSpPr/>
          <p:nvPr/>
        </p:nvGrpSpPr>
        <p:grpSpPr>
          <a:xfrm rot="-2831967">
            <a:off x="5311543" y="3307676"/>
            <a:ext cx="1182208" cy="1162301"/>
            <a:chOff x="638646" y="2061838"/>
            <a:chExt cx="1325713" cy="1303389"/>
          </a:xfrm>
        </p:grpSpPr>
        <p:sp>
          <p:nvSpPr>
            <p:cNvPr id="35" name="Google Shape;175;p6">
              <a:extLst>
                <a:ext uri="{FF2B5EF4-FFF2-40B4-BE49-F238E27FC236}">
                  <a16:creationId xmlns:a16="http://schemas.microsoft.com/office/drawing/2014/main" id="{5F138421-466B-4AC6-AC17-54589414AA6F}"/>
                </a:ext>
              </a:extLst>
            </p:cNvPr>
            <p:cNvSpPr/>
            <p:nvPr/>
          </p:nvSpPr>
          <p:spPr>
            <a:xfrm>
              <a:off x="706451" y="2061838"/>
              <a:ext cx="1257908" cy="1257908"/>
            </a:xfrm>
            <a:prstGeom prst="ellipse">
              <a:avLst/>
            </a:prstGeom>
            <a:solidFill>
              <a:srgbClr val="F2F7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176;p6">
              <a:extLst>
                <a:ext uri="{FF2B5EF4-FFF2-40B4-BE49-F238E27FC236}">
                  <a16:creationId xmlns:a16="http://schemas.microsoft.com/office/drawing/2014/main" id="{6FA7EE21-874C-40B6-949A-3A91F4445AC9}"/>
                </a:ext>
              </a:extLst>
            </p:cNvPr>
            <p:cNvPicPr preferRelativeResize="0"/>
            <p:nvPr/>
          </p:nvPicPr>
          <p:blipFill rotWithShape="1">
            <a:blip r:embed="rId2">
              <a:alphaModFix/>
            </a:blip>
            <a:srcRect/>
            <a:stretch/>
          </p:blipFill>
          <p:spPr>
            <a:xfrm>
              <a:off x="638646" y="2119217"/>
              <a:ext cx="1229730" cy="1246010"/>
            </a:xfrm>
            <a:prstGeom prst="rect">
              <a:avLst/>
            </a:prstGeom>
            <a:noFill/>
            <a:ln>
              <a:noFill/>
            </a:ln>
          </p:spPr>
        </p:pic>
      </p:grpSp>
      <p:sp>
        <p:nvSpPr>
          <p:cNvPr id="37" name="Google Shape;177;p6">
            <a:extLst>
              <a:ext uri="{FF2B5EF4-FFF2-40B4-BE49-F238E27FC236}">
                <a16:creationId xmlns:a16="http://schemas.microsoft.com/office/drawing/2014/main" id="{709981ED-0AFC-4949-A705-431AE9F85A31}"/>
              </a:ext>
            </a:extLst>
          </p:cNvPr>
          <p:cNvSpPr txBox="1"/>
          <p:nvPr/>
        </p:nvSpPr>
        <p:spPr>
          <a:xfrm>
            <a:off x="7070011" y="3714878"/>
            <a:ext cx="1281300" cy="44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rgbClr val="265085"/>
              </a:solidFill>
              <a:latin typeface="Verdana"/>
              <a:ea typeface="Verdana"/>
              <a:cs typeface="Verdana"/>
              <a:sym typeface="Verdana"/>
            </a:endParaRPr>
          </a:p>
        </p:txBody>
      </p:sp>
      <p:sp>
        <p:nvSpPr>
          <p:cNvPr id="39" name="Google Shape;178;p6">
            <a:extLst>
              <a:ext uri="{FF2B5EF4-FFF2-40B4-BE49-F238E27FC236}">
                <a16:creationId xmlns:a16="http://schemas.microsoft.com/office/drawing/2014/main" id="{35A95A54-6152-4040-B216-82B99C652C1F}"/>
              </a:ext>
            </a:extLst>
          </p:cNvPr>
          <p:cNvSpPr/>
          <p:nvPr/>
        </p:nvSpPr>
        <p:spPr>
          <a:xfrm>
            <a:off x="2686835" y="5019615"/>
            <a:ext cx="4213445" cy="786644"/>
          </a:xfrm>
          <a:prstGeom prst="roundRect">
            <a:avLst>
              <a:gd name="adj" fmla="val 16667"/>
            </a:avLst>
          </a:prstGeom>
          <a:solidFill>
            <a:srgbClr val="DDEAF6">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179;p6">
            <a:extLst>
              <a:ext uri="{FF2B5EF4-FFF2-40B4-BE49-F238E27FC236}">
                <a16:creationId xmlns:a16="http://schemas.microsoft.com/office/drawing/2014/main" id="{40EE0AB3-F0FB-4790-BEFA-043AF1EB89D4}"/>
              </a:ext>
            </a:extLst>
          </p:cNvPr>
          <p:cNvSpPr/>
          <p:nvPr/>
        </p:nvSpPr>
        <p:spPr>
          <a:xfrm>
            <a:off x="3939282" y="5123115"/>
            <a:ext cx="30600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200" b="1" dirty="0">
                <a:solidFill>
                  <a:srgbClr val="265085"/>
                </a:solidFill>
                <a:latin typeface="Verdana"/>
                <a:ea typeface="Verdana"/>
                <a:cs typeface="Verdana"/>
                <a:sym typeface="Verdana"/>
              </a:rPr>
              <a:t>Personas asistieron al Auditorio Juan Pablo II edificio INPEC - Bogotá</a:t>
            </a:r>
            <a:endParaRPr sz="1200" b="1" dirty="0">
              <a:solidFill>
                <a:srgbClr val="265085"/>
              </a:solidFill>
              <a:latin typeface="Verdana"/>
              <a:ea typeface="Verdana"/>
              <a:cs typeface="Verdana"/>
              <a:sym typeface="Verdana"/>
            </a:endParaRPr>
          </a:p>
        </p:txBody>
      </p:sp>
      <p:pic>
        <p:nvPicPr>
          <p:cNvPr id="41" name="Google Shape;181;p6">
            <a:extLst>
              <a:ext uri="{FF2B5EF4-FFF2-40B4-BE49-F238E27FC236}">
                <a16:creationId xmlns:a16="http://schemas.microsoft.com/office/drawing/2014/main" id="{1E1F0B1D-7BAD-40BE-BDAB-96B13FB8E55E}"/>
              </a:ext>
            </a:extLst>
          </p:cNvPr>
          <p:cNvPicPr preferRelativeResize="0"/>
          <p:nvPr/>
        </p:nvPicPr>
        <p:blipFill rotWithShape="1">
          <a:blip r:embed="rId3">
            <a:alphaModFix/>
          </a:blip>
          <a:srcRect/>
          <a:stretch/>
        </p:blipFill>
        <p:spPr>
          <a:xfrm>
            <a:off x="5545557" y="3571320"/>
            <a:ext cx="725504" cy="753771"/>
          </a:xfrm>
          <a:prstGeom prst="rect">
            <a:avLst/>
          </a:prstGeom>
          <a:noFill/>
          <a:ln>
            <a:noFill/>
          </a:ln>
        </p:spPr>
      </p:pic>
      <p:pic>
        <p:nvPicPr>
          <p:cNvPr id="42" name="Google Shape;182;p6">
            <a:extLst>
              <a:ext uri="{FF2B5EF4-FFF2-40B4-BE49-F238E27FC236}">
                <a16:creationId xmlns:a16="http://schemas.microsoft.com/office/drawing/2014/main" id="{423C0849-E81F-442C-B04B-45DEC80D410D}"/>
              </a:ext>
            </a:extLst>
          </p:cNvPr>
          <p:cNvPicPr preferRelativeResize="0"/>
          <p:nvPr/>
        </p:nvPicPr>
        <p:blipFill rotWithShape="1">
          <a:blip r:embed="rId4">
            <a:alphaModFix/>
          </a:blip>
          <a:srcRect/>
          <a:stretch/>
        </p:blipFill>
        <p:spPr>
          <a:xfrm>
            <a:off x="1466850" y="2025272"/>
            <a:ext cx="695326" cy="695326"/>
          </a:xfrm>
          <a:prstGeom prst="rect">
            <a:avLst/>
          </a:prstGeom>
          <a:noFill/>
          <a:ln>
            <a:noFill/>
          </a:ln>
        </p:spPr>
      </p:pic>
      <p:grpSp>
        <p:nvGrpSpPr>
          <p:cNvPr id="43" name="Google Shape;183;p6">
            <a:extLst>
              <a:ext uri="{FF2B5EF4-FFF2-40B4-BE49-F238E27FC236}">
                <a16:creationId xmlns:a16="http://schemas.microsoft.com/office/drawing/2014/main" id="{5C286C12-21C1-43D2-929E-F7D8FF551E29}"/>
              </a:ext>
            </a:extLst>
          </p:cNvPr>
          <p:cNvGrpSpPr/>
          <p:nvPr/>
        </p:nvGrpSpPr>
        <p:grpSpPr>
          <a:xfrm>
            <a:off x="1027563" y="4486020"/>
            <a:ext cx="1655946" cy="1657026"/>
            <a:chOff x="512098" y="4905818"/>
            <a:chExt cx="1655946" cy="1657026"/>
          </a:xfrm>
        </p:grpSpPr>
        <p:grpSp>
          <p:nvGrpSpPr>
            <p:cNvPr id="44" name="Google Shape;184;p6">
              <a:extLst>
                <a:ext uri="{FF2B5EF4-FFF2-40B4-BE49-F238E27FC236}">
                  <a16:creationId xmlns:a16="http://schemas.microsoft.com/office/drawing/2014/main" id="{E5B7BA9C-7743-43CA-BC87-3E01207C995F}"/>
                </a:ext>
              </a:extLst>
            </p:cNvPr>
            <p:cNvGrpSpPr/>
            <p:nvPr/>
          </p:nvGrpSpPr>
          <p:grpSpPr>
            <a:xfrm rot="-2831963">
              <a:off x="749006" y="5153220"/>
              <a:ext cx="1182129" cy="1162223"/>
              <a:chOff x="638646" y="2061838"/>
              <a:chExt cx="1325713" cy="1303389"/>
            </a:xfrm>
          </p:grpSpPr>
          <p:sp>
            <p:nvSpPr>
              <p:cNvPr id="49" name="Google Shape;185;p6">
                <a:extLst>
                  <a:ext uri="{FF2B5EF4-FFF2-40B4-BE49-F238E27FC236}">
                    <a16:creationId xmlns:a16="http://schemas.microsoft.com/office/drawing/2014/main" id="{C02D234F-5152-4E9E-BE9E-4D0213A9F935}"/>
                  </a:ext>
                </a:extLst>
              </p:cNvPr>
              <p:cNvSpPr/>
              <p:nvPr/>
            </p:nvSpPr>
            <p:spPr>
              <a:xfrm>
                <a:off x="706451" y="2061838"/>
                <a:ext cx="1257908" cy="1257908"/>
              </a:xfrm>
              <a:prstGeom prst="ellipse">
                <a:avLst/>
              </a:prstGeom>
              <a:solidFill>
                <a:srgbClr val="F2F7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 name="Google Shape;186;p6">
                <a:extLst>
                  <a:ext uri="{FF2B5EF4-FFF2-40B4-BE49-F238E27FC236}">
                    <a16:creationId xmlns:a16="http://schemas.microsoft.com/office/drawing/2014/main" id="{80325765-0E55-4076-8769-76D391308B30}"/>
                  </a:ext>
                </a:extLst>
              </p:cNvPr>
              <p:cNvPicPr preferRelativeResize="0"/>
              <p:nvPr/>
            </p:nvPicPr>
            <p:blipFill rotWithShape="1">
              <a:blip r:embed="rId2">
                <a:alphaModFix/>
              </a:blip>
              <a:srcRect/>
              <a:stretch/>
            </p:blipFill>
            <p:spPr>
              <a:xfrm>
                <a:off x="638646" y="2119217"/>
                <a:ext cx="1229730" cy="1246010"/>
              </a:xfrm>
              <a:prstGeom prst="rect">
                <a:avLst/>
              </a:prstGeom>
              <a:noFill/>
              <a:ln>
                <a:noFill/>
              </a:ln>
            </p:spPr>
          </p:pic>
        </p:grpSp>
        <p:pic>
          <p:nvPicPr>
            <p:cNvPr id="45" name="Google Shape;187;p6">
              <a:extLst>
                <a:ext uri="{FF2B5EF4-FFF2-40B4-BE49-F238E27FC236}">
                  <a16:creationId xmlns:a16="http://schemas.microsoft.com/office/drawing/2014/main" id="{8554204A-8D18-4052-BBDA-1110A42BAD42}"/>
                </a:ext>
              </a:extLst>
            </p:cNvPr>
            <p:cNvPicPr preferRelativeResize="0"/>
            <p:nvPr/>
          </p:nvPicPr>
          <p:blipFill rotWithShape="1">
            <a:blip r:embed="rId5">
              <a:alphaModFix/>
            </a:blip>
            <a:srcRect/>
            <a:stretch/>
          </p:blipFill>
          <p:spPr>
            <a:xfrm>
              <a:off x="950604" y="5416245"/>
              <a:ext cx="831976" cy="708599"/>
            </a:xfrm>
            <a:prstGeom prst="rect">
              <a:avLst/>
            </a:prstGeom>
            <a:noFill/>
            <a:ln>
              <a:noFill/>
            </a:ln>
          </p:spPr>
        </p:pic>
      </p:grpSp>
      <p:sp>
        <p:nvSpPr>
          <p:cNvPr id="51" name="Google Shape;188;p6">
            <a:extLst>
              <a:ext uri="{FF2B5EF4-FFF2-40B4-BE49-F238E27FC236}">
                <a16:creationId xmlns:a16="http://schemas.microsoft.com/office/drawing/2014/main" id="{879FD6B8-E800-458B-B125-035CEC55FCD5}"/>
              </a:ext>
            </a:extLst>
          </p:cNvPr>
          <p:cNvSpPr/>
          <p:nvPr/>
        </p:nvSpPr>
        <p:spPr>
          <a:xfrm>
            <a:off x="2876554" y="5019615"/>
            <a:ext cx="823089" cy="807405"/>
          </a:xfrm>
          <a:prstGeom prst="ellipse">
            <a:avLst/>
          </a:prstGeom>
          <a:solidFill>
            <a:schemeClr val="accent1"/>
          </a:solidFill>
          <a:ln w="1077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lt1"/>
                </a:solidFill>
                <a:latin typeface="Calibri"/>
                <a:ea typeface="Calibri"/>
                <a:cs typeface="Calibri"/>
                <a:sym typeface="Calibri"/>
              </a:rPr>
              <a:t>61</a:t>
            </a:r>
            <a:endParaRPr/>
          </a:p>
        </p:txBody>
      </p:sp>
      <p:sp>
        <p:nvSpPr>
          <p:cNvPr id="56" name="Google Shape;189;p6">
            <a:extLst>
              <a:ext uri="{FF2B5EF4-FFF2-40B4-BE49-F238E27FC236}">
                <a16:creationId xmlns:a16="http://schemas.microsoft.com/office/drawing/2014/main" id="{A8056FC8-6526-4EFC-88F9-F543B7EF023A}"/>
              </a:ext>
            </a:extLst>
          </p:cNvPr>
          <p:cNvSpPr/>
          <p:nvPr/>
        </p:nvSpPr>
        <p:spPr>
          <a:xfrm>
            <a:off x="6950541" y="3509123"/>
            <a:ext cx="823200" cy="807300"/>
          </a:xfrm>
          <a:prstGeom prst="ellipse">
            <a:avLst/>
          </a:prstGeom>
          <a:solidFill>
            <a:schemeClr val="accent1"/>
          </a:solidFill>
          <a:ln w="1077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lt1"/>
                </a:solidFill>
                <a:latin typeface="Calibri"/>
                <a:ea typeface="Calibri"/>
                <a:cs typeface="Calibri"/>
                <a:sym typeface="Calibri"/>
              </a:rPr>
              <a:t>832</a:t>
            </a:r>
            <a:endParaRPr/>
          </a:p>
        </p:txBody>
      </p:sp>
      <p:sp>
        <p:nvSpPr>
          <p:cNvPr id="63" name="Google Shape;190;p6">
            <a:extLst>
              <a:ext uri="{FF2B5EF4-FFF2-40B4-BE49-F238E27FC236}">
                <a16:creationId xmlns:a16="http://schemas.microsoft.com/office/drawing/2014/main" id="{947EFD2F-15EF-4F9F-AF0C-162A30E041BC}"/>
              </a:ext>
            </a:extLst>
          </p:cNvPr>
          <p:cNvSpPr/>
          <p:nvPr/>
        </p:nvSpPr>
        <p:spPr>
          <a:xfrm>
            <a:off x="2883348" y="1994372"/>
            <a:ext cx="823089" cy="807405"/>
          </a:xfrm>
          <a:prstGeom prst="ellipse">
            <a:avLst/>
          </a:prstGeom>
          <a:solidFill>
            <a:schemeClr val="accent1"/>
          </a:solidFill>
          <a:ln w="10775"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lt1"/>
                </a:solidFill>
                <a:latin typeface="Calibri"/>
                <a:ea typeface="Calibri"/>
                <a:cs typeface="Calibri"/>
                <a:sym typeface="Calibri"/>
              </a:rPr>
              <a:t>661</a:t>
            </a:r>
            <a:endParaRPr/>
          </a:p>
        </p:txBody>
      </p:sp>
    </p:spTree>
    <p:extLst>
      <p:ext uri="{BB962C8B-B14F-4D97-AF65-F5344CB8AC3E}">
        <p14:creationId xmlns:p14="http://schemas.microsoft.com/office/powerpoint/2010/main" val="64549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3"/>
          <p:cNvSpPr txBox="1">
            <a:spLocks/>
          </p:cNvSpPr>
          <p:nvPr/>
        </p:nvSpPr>
        <p:spPr>
          <a:xfrm>
            <a:off x="460065" y="852002"/>
            <a:ext cx="7073816" cy="3467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s-CO"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PARTICIPANTES AUDIENCIA PÚBLICA</a:t>
            </a:r>
          </a:p>
        </p:txBody>
      </p:sp>
      <p:pic>
        <p:nvPicPr>
          <p:cNvPr id="3" name="Imagen 2">
            <a:extLst>
              <a:ext uri="{FF2B5EF4-FFF2-40B4-BE49-F238E27FC236}">
                <a16:creationId xmlns:a16="http://schemas.microsoft.com/office/drawing/2014/main" id="{1D824735-2201-D34D-3BEE-132D9ECE8B58}"/>
              </a:ext>
            </a:extLst>
          </p:cNvPr>
          <p:cNvPicPr>
            <a:picLocks noChangeAspect="1"/>
          </p:cNvPicPr>
          <p:nvPr/>
        </p:nvPicPr>
        <p:blipFill>
          <a:blip r:embed="rId2"/>
          <a:stretch>
            <a:fillRect/>
          </a:stretch>
        </p:blipFill>
        <p:spPr>
          <a:xfrm>
            <a:off x="1808706" y="1999254"/>
            <a:ext cx="8306959" cy="4286848"/>
          </a:xfrm>
          <a:prstGeom prst="rect">
            <a:avLst/>
          </a:prstGeom>
        </p:spPr>
      </p:pic>
      <p:sp>
        <p:nvSpPr>
          <p:cNvPr id="4" name="Google Shape;43;p42">
            <a:extLst>
              <a:ext uri="{FF2B5EF4-FFF2-40B4-BE49-F238E27FC236}">
                <a16:creationId xmlns:a16="http://schemas.microsoft.com/office/drawing/2014/main" id="{9AFFEB99-664D-4E41-BC90-38E06C0E6116}"/>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056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3"/>
          <p:cNvSpPr txBox="1">
            <a:spLocks/>
          </p:cNvSpPr>
          <p:nvPr/>
        </p:nvSpPr>
        <p:spPr>
          <a:xfrm>
            <a:off x="183839" y="1252052"/>
            <a:ext cx="10994059" cy="3467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s-CO"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ALGUNOS REGISTROS FOTOGRÁFICOS “AUDIENCIA PÚBLICA”</a:t>
            </a:r>
          </a:p>
        </p:txBody>
      </p:sp>
      <p:pic>
        <p:nvPicPr>
          <p:cNvPr id="4" name="Imagen 3">
            <a:extLst>
              <a:ext uri="{FF2B5EF4-FFF2-40B4-BE49-F238E27FC236}">
                <a16:creationId xmlns:a16="http://schemas.microsoft.com/office/drawing/2014/main" id="{0F276A83-D533-7EA5-51E9-CA746E8F9C3C}"/>
              </a:ext>
            </a:extLst>
          </p:cNvPr>
          <p:cNvPicPr>
            <a:picLocks noChangeAspect="1"/>
          </p:cNvPicPr>
          <p:nvPr/>
        </p:nvPicPr>
        <p:blipFill>
          <a:blip r:embed="rId2"/>
          <a:stretch>
            <a:fillRect/>
          </a:stretch>
        </p:blipFill>
        <p:spPr>
          <a:xfrm>
            <a:off x="1493401" y="1942039"/>
            <a:ext cx="4131349" cy="2217560"/>
          </a:xfrm>
          <a:prstGeom prst="rect">
            <a:avLst/>
          </a:prstGeom>
        </p:spPr>
      </p:pic>
      <p:pic>
        <p:nvPicPr>
          <p:cNvPr id="12" name="Imagen 11">
            <a:extLst>
              <a:ext uri="{FF2B5EF4-FFF2-40B4-BE49-F238E27FC236}">
                <a16:creationId xmlns:a16="http://schemas.microsoft.com/office/drawing/2014/main" id="{D93C469C-85DA-D611-F5A5-737B71CE5B90}"/>
              </a:ext>
            </a:extLst>
          </p:cNvPr>
          <p:cNvPicPr>
            <a:picLocks noChangeAspect="1"/>
          </p:cNvPicPr>
          <p:nvPr/>
        </p:nvPicPr>
        <p:blipFill>
          <a:blip r:embed="rId3"/>
          <a:stretch>
            <a:fillRect/>
          </a:stretch>
        </p:blipFill>
        <p:spPr>
          <a:xfrm>
            <a:off x="5764518" y="1986855"/>
            <a:ext cx="4069864" cy="2217560"/>
          </a:xfrm>
          <a:prstGeom prst="rect">
            <a:avLst/>
          </a:prstGeom>
        </p:spPr>
      </p:pic>
      <p:pic>
        <p:nvPicPr>
          <p:cNvPr id="16" name="Imagen 15">
            <a:extLst>
              <a:ext uri="{FF2B5EF4-FFF2-40B4-BE49-F238E27FC236}">
                <a16:creationId xmlns:a16="http://schemas.microsoft.com/office/drawing/2014/main" id="{04EC6F23-807C-BEB9-E025-2BA6BD67BF0F}"/>
              </a:ext>
            </a:extLst>
          </p:cNvPr>
          <p:cNvPicPr>
            <a:picLocks noChangeAspect="1"/>
          </p:cNvPicPr>
          <p:nvPr/>
        </p:nvPicPr>
        <p:blipFill>
          <a:blip r:embed="rId4"/>
          <a:stretch>
            <a:fillRect/>
          </a:stretch>
        </p:blipFill>
        <p:spPr>
          <a:xfrm>
            <a:off x="1493401" y="4239794"/>
            <a:ext cx="4138826" cy="2065756"/>
          </a:xfrm>
          <a:prstGeom prst="rect">
            <a:avLst/>
          </a:prstGeom>
        </p:spPr>
      </p:pic>
      <p:sp>
        <p:nvSpPr>
          <p:cNvPr id="7" name="Google Shape;43;p42">
            <a:extLst>
              <a:ext uri="{FF2B5EF4-FFF2-40B4-BE49-F238E27FC236}">
                <a16:creationId xmlns:a16="http://schemas.microsoft.com/office/drawing/2014/main" id="{6D19D4BA-753D-4E70-8C3C-D6ACB657C1E0}"/>
              </a:ext>
            </a:extLst>
          </p:cNvPr>
          <p:cNvSpPr/>
          <p:nvPr/>
        </p:nvSpPr>
        <p:spPr>
          <a:xfrm>
            <a:off x="-2" y="6693560"/>
            <a:ext cx="12192000" cy="230832"/>
          </a:xfrm>
          <a:prstGeom prst="rect">
            <a:avLst/>
          </a:prstGeom>
          <a:solidFill>
            <a:srgbClr val="2550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pic>
        <p:nvPicPr>
          <p:cNvPr id="8" name="Imagen 7">
            <a:extLst>
              <a:ext uri="{FF2B5EF4-FFF2-40B4-BE49-F238E27FC236}">
                <a16:creationId xmlns:a16="http://schemas.microsoft.com/office/drawing/2014/main" id="{C5DFF8DB-36DF-472C-9003-9738A9F940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4517" y="4239795"/>
            <a:ext cx="4069863" cy="2065756"/>
          </a:xfrm>
          <a:prstGeom prst="rect">
            <a:avLst/>
          </a:prstGeom>
        </p:spPr>
      </p:pic>
    </p:spTree>
    <p:extLst>
      <p:ext uri="{BB962C8B-B14F-4D97-AF65-F5344CB8AC3E}">
        <p14:creationId xmlns:p14="http://schemas.microsoft.com/office/powerpoint/2010/main" val="1646291700"/>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6571</TotalTime>
  <Words>1198</Words>
  <Application>Microsoft Office PowerPoint</Application>
  <PresentationFormat>Panorámica</PresentationFormat>
  <Paragraphs>245</Paragraphs>
  <Slides>23</Slides>
  <Notes>4</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23</vt:i4>
      </vt:variant>
    </vt:vector>
  </HeadingPairs>
  <TitlesOfParts>
    <vt:vector size="37" baseType="lpstr">
      <vt:lpstr>Arial</vt:lpstr>
      <vt:lpstr>Calibri</vt:lpstr>
      <vt:lpstr>Calibri Light</vt:lpstr>
      <vt:lpstr>Helvetica</vt:lpstr>
      <vt:lpstr>Helvetica Neue</vt:lpstr>
      <vt:lpstr>Noto Sans Symbols</vt:lpstr>
      <vt:lpstr>Times New Roman</vt:lpstr>
      <vt:lpstr>Verdana</vt:lpstr>
      <vt:lpstr>Diseño personalizado</vt:lpstr>
      <vt:lpstr>1_Diseño personalizado</vt:lpstr>
      <vt:lpstr>2_Diseño personalizado</vt:lpstr>
      <vt:lpstr>3_Diseño personalizado</vt:lpstr>
      <vt:lpstr>5_Tema de Office</vt:lpstr>
      <vt:lpstr>6_Diseño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GALINDO BUITRAGO</dc:creator>
  <cp:lastModifiedBy>ADRIANA VICTORIA CASTRO BENAVIDES</cp:lastModifiedBy>
  <cp:revision>498</cp:revision>
  <cp:lastPrinted>2023-02-23T19:30:33Z</cp:lastPrinted>
  <dcterms:created xsi:type="dcterms:W3CDTF">2019-05-13T15:41:47Z</dcterms:created>
  <dcterms:modified xsi:type="dcterms:W3CDTF">2025-07-24T14:50:02Z</dcterms:modified>
</cp:coreProperties>
</file>